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9" r:id="rId3"/>
    <p:sldId id="257" r:id="rId4"/>
    <p:sldId id="258" r:id="rId5"/>
    <p:sldId id="280" r:id="rId6"/>
    <p:sldId id="281" r:id="rId7"/>
    <p:sldId id="260" r:id="rId8"/>
    <p:sldId id="282" r:id="rId9"/>
    <p:sldId id="261" r:id="rId10"/>
    <p:sldId id="277" r:id="rId11"/>
    <p:sldId id="283" r:id="rId12"/>
    <p:sldId id="262" r:id="rId13"/>
    <p:sldId id="284" r:id="rId14"/>
    <p:sldId id="264" r:id="rId15"/>
    <p:sldId id="265" r:id="rId16"/>
    <p:sldId id="285" r:id="rId17"/>
    <p:sldId id="266" r:id="rId18"/>
    <p:sldId id="286" r:id="rId19"/>
    <p:sldId id="267" r:id="rId20"/>
    <p:sldId id="287" r:id="rId21"/>
    <p:sldId id="268" r:id="rId22"/>
    <p:sldId id="278" r:id="rId23"/>
    <p:sldId id="288" r:id="rId24"/>
    <p:sldId id="270" r:id="rId25"/>
    <p:sldId id="289" r:id="rId26"/>
    <p:sldId id="271" r:id="rId27"/>
    <p:sldId id="290" r:id="rId28"/>
    <p:sldId id="291" r:id="rId29"/>
    <p:sldId id="292" r:id="rId30"/>
    <p:sldId id="29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00"/>
    <p:restoredTop sz="94354"/>
  </p:normalViewPr>
  <p:slideViewPr>
    <p:cSldViewPr snapToGrid="0" snapToObjects="1">
      <p:cViewPr varScale="1">
        <p:scale>
          <a:sx n="119" d="100"/>
          <a:sy n="119" d="100"/>
        </p:scale>
        <p:origin x="2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3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2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3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73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31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26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5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2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1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3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4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04345-2E2A-8E40-A845-5A25866C6807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0D36C-C553-6A4D-9CDE-6E05A917D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8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L10</a:t>
            </a:r>
            <a:r>
              <a:rPr lang="ja-JP" altLang="en-US" dirty="0"/>
              <a:t>の文法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21G</a:t>
            </a:r>
            <a:r>
              <a:rPr lang="en-US"/>
              <a:t>.506, Spring 2022</a:t>
            </a:r>
            <a:endParaRPr lang="en-US" dirty="0"/>
          </a:p>
          <a:p>
            <a:r>
              <a:rPr lang="ja-JP" altLang="en-US" dirty="0"/>
              <a:t>相川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09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560476-2C2E-744B-A371-87382063B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6993" y="661843"/>
            <a:ext cx="9605280" cy="571124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DB28FA-5207-9496-3CED-87C6F544B258}"/>
              </a:ext>
            </a:extLst>
          </p:cNvPr>
          <p:cNvSpPr txBox="1"/>
          <p:nvPr/>
        </p:nvSpPr>
        <p:spPr>
          <a:xfrm>
            <a:off x="1615446" y="637309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96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~</a:t>
            </a:r>
            <a:r>
              <a:rPr lang="ja-JP" altLang="en-US" dirty="0"/>
              <a:t>ほど</a:t>
            </a:r>
            <a:r>
              <a:rPr lang="en-US" altLang="ja-JP" dirty="0"/>
              <a:t>…. “to the extent that ~”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ja-JP" dirty="0"/>
              <a:t>V-plain </a:t>
            </a:r>
            <a:r>
              <a:rPr lang="ja-JP" altLang="en-US" dirty="0"/>
              <a:t>ほど</a:t>
            </a:r>
            <a:r>
              <a:rPr lang="en-US" altLang="ja-JP" dirty="0"/>
              <a:t>…….</a:t>
            </a:r>
          </a:p>
          <a:p>
            <a:r>
              <a:rPr lang="ja-JP" altLang="en-US" u="sng" dirty="0"/>
              <a:t>死ぬ（しぬ）</a:t>
            </a:r>
            <a:r>
              <a:rPr lang="ja-JP" altLang="en-US" dirty="0"/>
              <a:t>ほど、それが欲しい。</a:t>
            </a:r>
            <a:endParaRPr lang="en-US" altLang="ja-JP" dirty="0"/>
          </a:p>
          <a:p>
            <a:r>
              <a:rPr lang="ja-JP" altLang="en-US" u="sng" dirty="0"/>
              <a:t>寝られない</a:t>
            </a:r>
            <a:r>
              <a:rPr lang="ja-JP" altLang="en-US" dirty="0"/>
              <a:t>ほど、心配</a:t>
            </a:r>
            <a:r>
              <a:rPr lang="en-US" altLang="ja-JP" dirty="0"/>
              <a:t>(</a:t>
            </a:r>
            <a:r>
              <a:rPr lang="ja-JP" altLang="en-US" dirty="0"/>
              <a:t>しんぱい）している。</a:t>
            </a:r>
            <a:endParaRPr lang="en-US" altLang="ja-JP" dirty="0"/>
          </a:p>
          <a:p>
            <a:r>
              <a:rPr lang="ja-JP" altLang="en-US" dirty="0"/>
              <a:t>このロボットは、</a:t>
            </a:r>
            <a:r>
              <a:rPr lang="ja-JP" altLang="en-US" u="sng" dirty="0"/>
              <a:t>驚く（おどろく）</a:t>
            </a:r>
            <a:r>
              <a:rPr lang="en-US" altLang="ja-JP" u="sng" dirty="0"/>
              <a:t>/</a:t>
            </a:r>
            <a:r>
              <a:rPr lang="ja-JP" altLang="en-US" u="sng" dirty="0"/>
              <a:t>びっくりする</a:t>
            </a:r>
            <a:r>
              <a:rPr lang="ja-JP" altLang="en-US" dirty="0"/>
              <a:t>ほど、賢い（かしこい）。</a:t>
            </a:r>
            <a:endParaRPr lang="en-US" altLang="ja-JP" dirty="0"/>
          </a:p>
          <a:p>
            <a:r>
              <a:rPr lang="ja-JP" altLang="en-US" dirty="0"/>
              <a:t>このわさびは、</a:t>
            </a:r>
            <a:r>
              <a:rPr lang="ja-JP" altLang="en-US" u="sng" dirty="0"/>
              <a:t>涙（なみだ）が出る</a:t>
            </a:r>
            <a:r>
              <a:rPr lang="ja-JP" altLang="en-US" dirty="0"/>
              <a:t>ほどからい。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Noun </a:t>
            </a:r>
            <a:r>
              <a:rPr lang="ja-JP" altLang="en-US" dirty="0"/>
              <a:t>ほど</a:t>
            </a:r>
            <a:r>
              <a:rPr lang="en-US" altLang="ja-JP" dirty="0"/>
              <a:t>….</a:t>
            </a:r>
          </a:p>
          <a:p>
            <a:r>
              <a:rPr lang="ja-JP" altLang="en-US" u="sng" dirty="0"/>
              <a:t>スミスさん</a:t>
            </a:r>
            <a:r>
              <a:rPr lang="ja-JP" altLang="en-US" dirty="0"/>
              <a:t>ほど日本語が上手に話せる人は、いないだろう。</a:t>
            </a:r>
            <a:endParaRPr lang="en-US" altLang="ja-JP" dirty="0"/>
          </a:p>
          <a:p>
            <a:r>
              <a:rPr lang="ja-JP" altLang="en-US" u="sng" dirty="0"/>
              <a:t>アラビア語</a:t>
            </a:r>
            <a:r>
              <a:rPr lang="ja-JP" altLang="en-US" dirty="0"/>
              <a:t>ほど難しい（むずかしい）外国語は、ないだろう。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5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 dirty="0"/>
              <a:t>2. Sentence</a:t>
            </a:r>
            <a:r>
              <a:rPr lang="ja-JP" altLang="en-US" dirty="0"/>
              <a:t>という。</a:t>
            </a:r>
            <a:r>
              <a:rPr lang="en-US" altLang="ja-JP" dirty="0"/>
              <a:t> “They say that~”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[Proposition]</a:t>
            </a:r>
            <a:r>
              <a:rPr lang="ja-JP" altLang="en-US" dirty="0"/>
              <a:t>という。</a:t>
            </a:r>
            <a:endParaRPr lang="en-US" altLang="ja-JP" dirty="0"/>
          </a:p>
          <a:p>
            <a:r>
              <a:rPr lang="en-US" dirty="0"/>
              <a:t>[Proposition]</a:t>
            </a:r>
            <a:r>
              <a:rPr lang="ja-JP" altLang="en-US" dirty="0"/>
              <a:t>と言われている。</a:t>
            </a:r>
            <a:endParaRPr lang="en-US" altLang="ja-JP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F41D246-1E37-FE48-8659-E1CADF991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764" y="3151188"/>
            <a:ext cx="8890000" cy="284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0D09D4-1CA1-6928-E020-1647E281695A}"/>
              </a:ext>
            </a:extLst>
          </p:cNvPr>
          <p:cNvSpPr txBox="1"/>
          <p:nvPr/>
        </p:nvSpPr>
        <p:spPr>
          <a:xfrm>
            <a:off x="1175179" y="599598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767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72C7E0-4714-7840-838D-BF7B67D28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658" y="649070"/>
            <a:ext cx="11323287" cy="474034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17E171-6E85-0414-612B-6D11F735248C}"/>
              </a:ext>
            </a:extLst>
          </p:cNvPr>
          <p:cNvSpPr txBox="1"/>
          <p:nvPr/>
        </p:nvSpPr>
        <p:spPr>
          <a:xfrm>
            <a:off x="1056646" y="538941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625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D465E5-087C-3543-818D-25B0693615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5496" y="2145506"/>
            <a:ext cx="8674100" cy="27559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C4F1BB-69CF-3046-BC9A-5F1D4C0BA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50" y="812006"/>
            <a:ext cx="9448800" cy="133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1C957C-3FF8-3763-B5DF-60C99678A4F4}"/>
              </a:ext>
            </a:extLst>
          </p:cNvPr>
          <p:cNvSpPr txBox="1"/>
          <p:nvPr/>
        </p:nvSpPr>
        <p:spPr>
          <a:xfrm>
            <a:off x="1228096" y="490140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659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</a:t>
            </a:r>
            <a:r>
              <a:rPr lang="ja-JP" altLang="en-US" dirty="0"/>
              <a:t>まるで</a:t>
            </a:r>
            <a:r>
              <a:rPr lang="en-US" altLang="ja-JP" dirty="0"/>
              <a:t>~ </a:t>
            </a:r>
            <a:r>
              <a:rPr lang="ja-JP" altLang="en-US" dirty="0"/>
              <a:t>よう</a:t>
            </a:r>
            <a:r>
              <a:rPr lang="en-US" altLang="ja-JP" dirty="0"/>
              <a:t>{</a:t>
            </a:r>
            <a:r>
              <a:rPr lang="ja-JP" altLang="en-US" dirty="0"/>
              <a:t>に</a:t>
            </a:r>
            <a:r>
              <a:rPr lang="en-US" altLang="ja-JP" dirty="0"/>
              <a:t>/</a:t>
            </a:r>
            <a:r>
              <a:rPr lang="ja-JP" altLang="en-US" dirty="0"/>
              <a:t>な</a:t>
            </a:r>
            <a:r>
              <a:rPr lang="en-US" altLang="ja-JP" dirty="0"/>
              <a:t>/</a:t>
            </a:r>
            <a:r>
              <a:rPr lang="ja-JP" altLang="en-US" dirty="0"/>
              <a:t>だ</a:t>
            </a:r>
            <a:r>
              <a:rPr lang="en-US" altLang="ja-JP" dirty="0"/>
              <a:t>}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898529" cy="4656198"/>
          </a:xfrm>
        </p:spPr>
        <p:txBody>
          <a:bodyPr/>
          <a:lstStyle/>
          <a:p>
            <a:r>
              <a:rPr lang="ja-JP" altLang="en-US" dirty="0"/>
              <a:t>まるで</a:t>
            </a:r>
            <a:r>
              <a:rPr lang="en-US" altLang="ja-JP" dirty="0"/>
              <a:t> (as if) =&gt; emphatic marker; optional;</a:t>
            </a:r>
          </a:p>
          <a:p>
            <a:r>
              <a:rPr lang="ja-JP" altLang="en-US" dirty="0"/>
              <a:t>まるで</a:t>
            </a:r>
            <a:r>
              <a:rPr lang="en-US" altLang="ja-JP" dirty="0"/>
              <a:t>~</a:t>
            </a:r>
            <a:r>
              <a:rPr lang="ja-JP" altLang="en-US" dirty="0"/>
              <a:t>みたい</a:t>
            </a:r>
            <a:r>
              <a:rPr lang="en-US" altLang="ja-JP" dirty="0"/>
              <a:t>{</a:t>
            </a:r>
            <a:r>
              <a:rPr lang="ja-JP" altLang="en-US" dirty="0"/>
              <a:t>に</a:t>
            </a:r>
            <a:r>
              <a:rPr lang="en-US" altLang="ja-JP" dirty="0"/>
              <a:t>/</a:t>
            </a:r>
            <a:r>
              <a:rPr lang="ja-JP" altLang="en-US" dirty="0"/>
              <a:t>な</a:t>
            </a:r>
            <a:r>
              <a:rPr lang="en-US" altLang="ja-JP" dirty="0"/>
              <a:t>/</a:t>
            </a:r>
            <a:r>
              <a:rPr lang="ja-JP" altLang="en-US" dirty="0"/>
              <a:t>だ</a:t>
            </a:r>
            <a:r>
              <a:rPr lang="en-US" altLang="ja-JP" dirty="0"/>
              <a:t>}</a:t>
            </a:r>
          </a:p>
          <a:p>
            <a:endParaRPr lang="en-US" altLang="ja-JP" dirty="0"/>
          </a:p>
          <a:p>
            <a:r>
              <a:rPr lang="ja-JP" altLang="en-US" sz="2400" dirty="0"/>
              <a:t>あの人、まるで子供</a:t>
            </a:r>
            <a:r>
              <a:rPr lang="ja-JP" altLang="en-US" sz="2400" b="1" dirty="0"/>
              <a:t>の</a:t>
            </a:r>
            <a:r>
              <a:rPr lang="ja-JP" altLang="en-US" sz="2400" dirty="0"/>
              <a:t>ようだ</a:t>
            </a:r>
            <a:r>
              <a:rPr lang="en-US" altLang="ja-JP" sz="2400" dirty="0"/>
              <a:t>/</a:t>
            </a:r>
            <a:r>
              <a:rPr lang="ja-JP" altLang="en-US" sz="2400" dirty="0"/>
              <a:t>子供みたいだ。</a:t>
            </a:r>
            <a:endParaRPr lang="en-US" altLang="ja-JP" sz="2400" dirty="0"/>
          </a:p>
          <a:p>
            <a:r>
              <a:rPr lang="ja-JP" altLang="en-US" sz="2400" dirty="0"/>
              <a:t>あのロボットは、まるで人間</a:t>
            </a:r>
            <a:r>
              <a:rPr lang="ja-JP" altLang="en-US" sz="2400" b="1" dirty="0"/>
              <a:t>の</a:t>
            </a:r>
            <a:r>
              <a:rPr lang="ja-JP" altLang="en-US" sz="2400" dirty="0"/>
              <a:t>よう</a:t>
            </a:r>
            <a:r>
              <a:rPr lang="ja-JP" altLang="en-US" sz="2400" b="1" dirty="0"/>
              <a:t>な</a:t>
            </a:r>
            <a:r>
              <a:rPr lang="en-US" altLang="ja-JP" sz="2400" dirty="0"/>
              <a:t>/</a:t>
            </a:r>
            <a:r>
              <a:rPr lang="ja-JP" altLang="en-US" sz="2400" dirty="0"/>
              <a:t>人間みたい</a:t>
            </a:r>
            <a:r>
              <a:rPr lang="ja-JP" altLang="en-US" sz="2400" b="1" dirty="0"/>
              <a:t>な</a:t>
            </a:r>
            <a:r>
              <a:rPr lang="ja-JP" altLang="en-US" sz="2400" dirty="0"/>
              <a:t>顔（かお）をしている。</a:t>
            </a:r>
            <a:endParaRPr lang="en-US" altLang="ja-JP" sz="2400" dirty="0"/>
          </a:p>
          <a:p>
            <a:r>
              <a:rPr lang="ja-JP" altLang="en-US" sz="2400" dirty="0"/>
              <a:t>まるで子供</a:t>
            </a:r>
            <a:r>
              <a:rPr lang="ja-JP" altLang="en-US" sz="2400" b="1" dirty="0"/>
              <a:t>の</a:t>
            </a:r>
            <a:r>
              <a:rPr lang="ja-JP" altLang="en-US" sz="2400" dirty="0"/>
              <a:t>ように</a:t>
            </a:r>
            <a:r>
              <a:rPr lang="en-US" altLang="ja-JP" sz="2400" dirty="0"/>
              <a:t>/</a:t>
            </a:r>
            <a:r>
              <a:rPr lang="ja-JP" altLang="en-US" sz="2400" dirty="0"/>
              <a:t>子供みたいに）遊んでいる。</a:t>
            </a:r>
            <a:endParaRPr lang="en-US" altLang="ja-JP" sz="2400" dirty="0"/>
          </a:p>
          <a:p>
            <a:r>
              <a:rPr lang="ja-JP" altLang="en-US" sz="2400" dirty="0"/>
              <a:t>まるで夢（ゆめ）を見ているようだ</a:t>
            </a:r>
            <a:r>
              <a:rPr lang="en-US" altLang="ja-JP" sz="2400" dirty="0"/>
              <a:t>/</a:t>
            </a:r>
            <a:r>
              <a:rPr lang="ja-JP" altLang="en-US" sz="2400" dirty="0"/>
              <a:t>みたいだ。</a:t>
            </a:r>
            <a:endParaRPr lang="en-US" altLang="ja-JP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8360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48A2B7-46BE-6F49-965A-D577D4D792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77" y="747783"/>
            <a:ext cx="11860445" cy="4724761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B8B2BB-CEAE-7176-6950-6333F1E5EED8}"/>
              </a:ext>
            </a:extLst>
          </p:cNvPr>
          <p:cNvSpPr txBox="1"/>
          <p:nvPr/>
        </p:nvSpPr>
        <p:spPr>
          <a:xfrm>
            <a:off x="768780" y="5472544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36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  <a:r>
              <a:rPr lang="en-US" sz="4000" dirty="0"/>
              <a:t>. </a:t>
            </a:r>
            <a:r>
              <a:rPr lang="ja-JP" altLang="en-US" sz="4000" dirty="0"/>
              <a:t>言うまでもない</a:t>
            </a:r>
            <a:r>
              <a:rPr lang="en-US" altLang="ja-JP" sz="4000" dirty="0"/>
              <a:t>; ~</a:t>
            </a:r>
            <a:r>
              <a:rPr lang="ja-JP" altLang="en-US" sz="4000" dirty="0"/>
              <a:t>は言うまでもなく、</a:t>
            </a:r>
            <a:r>
              <a:rPr lang="en-US" altLang="ja-JP" sz="4000" dirty="0"/>
              <a:t>~</a:t>
            </a:r>
            <a:r>
              <a:rPr lang="ja-JP" altLang="en-US" sz="4000" dirty="0"/>
              <a:t>も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Needless to say; It goes without saying that~; It’s obvious that ~</a:t>
            </a:r>
          </a:p>
          <a:p>
            <a:endParaRPr lang="en-US" dirty="0"/>
          </a:p>
          <a:p>
            <a:r>
              <a:rPr lang="ja-JP" altLang="en-US" dirty="0"/>
              <a:t>日本語のクラスでは、言うまでもなく英語で話してはいけない。</a:t>
            </a:r>
            <a:endParaRPr lang="en-US" altLang="ja-JP" dirty="0"/>
          </a:p>
          <a:p>
            <a:r>
              <a:rPr lang="en-US" dirty="0"/>
              <a:t>=</a:t>
            </a:r>
            <a:r>
              <a:rPr lang="en-US" altLang="ja-JP" dirty="0"/>
              <a:t>〜</a:t>
            </a:r>
            <a:r>
              <a:rPr lang="ja-JP" altLang="en-US" dirty="0"/>
              <a:t>日本語のクラスで英語で話してはいけないのは、言うまでもない。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MIT</a:t>
            </a:r>
            <a:r>
              <a:rPr lang="ja-JP" altLang="en-US" dirty="0"/>
              <a:t>の学生が頭がいいのは、言うまでもない。　</a:t>
            </a:r>
            <a:endParaRPr lang="en-US" altLang="ja-JP" dirty="0"/>
          </a:p>
          <a:p>
            <a:r>
              <a:rPr lang="ja-JP" altLang="en-US" dirty="0"/>
              <a:t>＝＞＿＿＿＿＿＿＿＿＿＿＿＿＿＿＿＿＿＿＿＿＿＿＿＿＿＿</a:t>
            </a:r>
            <a:endParaRPr lang="en-US" altLang="ja-JP" dirty="0"/>
          </a:p>
          <a:p>
            <a:r>
              <a:rPr lang="ja-JP" altLang="en-US" dirty="0"/>
              <a:t>日本語の試験で漢字の問題が出るのは、言うまでもない。</a:t>
            </a:r>
            <a:endParaRPr lang="en-US" altLang="ja-JP" dirty="0"/>
          </a:p>
          <a:p>
            <a:r>
              <a:rPr lang="ja-JP" altLang="en-US" dirty="0"/>
              <a:t>＝＞＿＿＿＿＿＿＿＿＿＿＿＿＿＿＿＿＿＿＿＿＿＿＿＿＿＿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020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図書館で大きな声で話してはいけないのは、言うまでもない。</a:t>
            </a:r>
            <a:endParaRPr lang="en-US" altLang="ja-JP" dirty="0"/>
          </a:p>
          <a:p>
            <a:r>
              <a:rPr lang="ja-JP" altLang="en-US" dirty="0"/>
              <a:t>＝＞＿＿＿＿＿＿＿＿＿＿＿＿＿＿＿＿＿＿＿＿＿＿＿＿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 dirty="0"/>
              <a:t>の学生は、毎日５時間以上勉強しなければいけないのは、言うまでもない。</a:t>
            </a:r>
            <a:endParaRPr lang="en-US" altLang="ja-JP" dirty="0"/>
          </a:p>
          <a:p>
            <a:r>
              <a:rPr lang="ja-JP" altLang="en-US" dirty="0"/>
              <a:t>＝＞＿＿＿＿＿＿＿＿＿＿＿＿＿＿＿＿＿＿＿＿＿＿＿＿</a:t>
            </a:r>
            <a:endParaRPr lang="en-US" altLang="ja-JP" dirty="0"/>
          </a:p>
          <a:p>
            <a:endParaRPr lang="en-US" dirty="0"/>
          </a:p>
          <a:p>
            <a:r>
              <a:rPr lang="ja-JP" altLang="en-US" dirty="0"/>
              <a:t>日本のポップカルチャーと言えば、アニメは</a:t>
            </a:r>
            <a:r>
              <a:rPr lang="ja-JP" altLang="en-US" b="1" dirty="0"/>
              <a:t>言うまでもなく</a:t>
            </a:r>
            <a:r>
              <a:rPr lang="ja-JP" altLang="en-US" dirty="0"/>
              <a:t>、ファッション</a:t>
            </a:r>
            <a:r>
              <a:rPr lang="ja-JP" altLang="en-US" b="1" dirty="0"/>
              <a:t>も</a:t>
            </a:r>
            <a:r>
              <a:rPr lang="ja-JP" altLang="en-US" dirty="0"/>
              <a:t>有名だ。</a:t>
            </a:r>
            <a:endParaRPr lang="en-US" altLang="ja-JP" dirty="0"/>
          </a:p>
          <a:p>
            <a:r>
              <a:rPr lang="ja-JP" altLang="en-US" dirty="0"/>
              <a:t>スペイン語は</a:t>
            </a:r>
            <a:r>
              <a:rPr lang="ja-JP" altLang="en-US" b="1" dirty="0"/>
              <a:t>言うまでもなく</a:t>
            </a:r>
            <a:r>
              <a:rPr lang="ja-JP" altLang="en-US" dirty="0"/>
              <a:t>、ドイツ語やフランス語</a:t>
            </a:r>
            <a:r>
              <a:rPr lang="ja-JP" altLang="en-US" b="1" dirty="0"/>
              <a:t>も</a:t>
            </a:r>
            <a:r>
              <a:rPr lang="ja-JP" altLang="en-US" dirty="0"/>
              <a:t>できる。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935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F034F8-4DF4-5E4A-960E-01A8DCA6E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609" y="963108"/>
            <a:ext cx="10235612" cy="417692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606024-15CA-C863-A2AB-260E85846B11}"/>
              </a:ext>
            </a:extLst>
          </p:cNvPr>
          <p:cNvSpPr txBox="1"/>
          <p:nvPr/>
        </p:nvSpPr>
        <p:spPr>
          <a:xfrm>
            <a:off x="955046" y="514003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452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Noun </a:t>
            </a:r>
            <a:r>
              <a:rPr lang="ja-JP" altLang="en-US" dirty="0"/>
              <a:t>まで（も）</a:t>
            </a:r>
            <a:r>
              <a:rPr lang="en-US" altLang="ja-JP" dirty="0"/>
              <a:t>〜</a:t>
            </a:r>
            <a:r>
              <a:rPr lang="ja-JP" altLang="en-US" dirty="0"/>
              <a:t>　</a:t>
            </a:r>
            <a:br>
              <a:rPr lang="en-US" altLang="ja-JP" dirty="0"/>
            </a:br>
            <a:r>
              <a:rPr lang="en-US" altLang="ja-JP" dirty="0"/>
              <a:t>(even ~)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最近では、話すロボットまで</a:t>
            </a:r>
            <a:r>
              <a:rPr lang="en-US" altLang="ja-JP" dirty="0"/>
              <a:t>(</a:t>
            </a:r>
            <a:r>
              <a:rPr lang="ja-JP" altLang="en-US" dirty="0"/>
              <a:t>も</a:t>
            </a:r>
            <a:r>
              <a:rPr lang="en-US" altLang="ja-JP" dirty="0"/>
              <a:t>)</a:t>
            </a:r>
            <a:r>
              <a:rPr lang="ja-JP" altLang="en-US" dirty="0"/>
              <a:t>いる。</a:t>
            </a:r>
            <a:endParaRPr lang="en-US" altLang="ja-JP" dirty="0"/>
          </a:p>
          <a:p>
            <a:r>
              <a:rPr lang="ja-JP" altLang="en-US" dirty="0"/>
              <a:t>この店は、お菓子（かし）やいろいろな食べ物ばかりでなく、文房具（ぶんぼうぐ）まで</a:t>
            </a:r>
            <a:r>
              <a:rPr lang="en-US" altLang="ja-JP" dirty="0"/>
              <a:t>(</a:t>
            </a:r>
            <a:r>
              <a:rPr lang="ja-JP" altLang="en-US" dirty="0"/>
              <a:t>も</a:t>
            </a:r>
            <a:r>
              <a:rPr lang="en-US" altLang="ja-JP" dirty="0"/>
              <a:t>)</a:t>
            </a:r>
            <a:r>
              <a:rPr lang="ja-JP" altLang="en-US" dirty="0"/>
              <a:t>売っている。</a:t>
            </a:r>
            <a:endParaRPr lang="en-US" altLang="ja-JP" dirty="0"/>
          </a:p>
          <a:p>
            <a:r>
              <a:rPr lang="ja-JP" altLang="en-US" dirty="0"/>
              <a:t>このまんがは、子供だけでなく大人まで</a:t>
            </a:r>
            <a:r>
              <a:rPr lang="en-US" altLang="ja-JP" dirty="0"/>
              <a:t>(</a:t>
            </a:r>
            <a:r>
              <a:rPr lang="ja-JP" altLang="en-US" dirty="0"/>
              <a:t>も</a:t>
            </a:r>
            <a:r>
              <a:rPr lang="en-US" altLang="ja-JP" dirty="0"/>
              <a:t>)</a:t>
            </a:r>
            <a:r>
              <a:rPr lang="ja-JP" altLang="en-US" dirty="0"/>
              <a:t>読んでいる。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485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1CF7ED-55BA-7C45-BB9D-4BF2207EA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281" y="937707"/>
            <a:ext cx="10532782" cy="404992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92D160-2D39-7F40-0637-8F2E0CE02718}"/>
              </a:ext>
            </a:extLst>
          </p:cNvPr>
          <p:cNvSpPr txBox="1"/>
          <p:nvPr/>
        </p:nvSpPr>
        <p:spPr>
          <a:xfrm>
            <a:off x="988913" y="498763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650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Noun </a:t>
            </a:r>
            <a:r>
              <a:rPr lang="ja-JP" altLang="en-US" dirty="0"/>
              <a:t>でも</a:t>
            </a:r>
            <a:r>
              <a:rPr lang="en-US" altLang="ja-JP" dirty="0"/>
              <a:t>Noun</a:t>
            </a:r>
            <a:r>
              <a:rPr lang="ja-JP" altLang="en-US" dirty="0"/>
              <a:t>でも</a:t>
            </a:r>
            <a:r>
              <a:rPr lang="en-US" altLang="ja-JP" dirty="0"/>
              <a:t>….</a:t>
            </a:r>
            <a:br>
              <a:rPr lang="en-US" altLang="ja-JP" dirty="0"/>
            </a:br>
            <a:r>
              <a:rPr lang="en-US" altLang="ja-JP" dirty="0"/>
              <a:t>(whether X or Y; including X and 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X</a:t>
            </a:r>
            <a:r>
              <a:rPr lang="ja-JP" altLang="en-US" dirty="0"/>
              <a:t>でも</a:t>
            </a:r>
            <a:r>
              <a:rPr lang="en-US" altLang="ja-JP" dirty="0"/>
              <a:t>Y</a:t>
            </a:r>
            <a:r>
              <a:rPr lang="ja-JP" altLang="en-US" dirty="0"/>
              <a:t>でも</a:t>
            </a:r>
            <a:r>
              <a:rPr lang="en-US" altLang="ja-JP" dirty="0"/>
              <a:t>: implies there are also things other than the examples mentioned.  Cf. X</a:t>
            </a:r>
            <a:r>
              <a:rPr lang="ja-JP" altLang="en-US" dirty="0"/>
              <a:t>も</a:t>
            </a:r>
            <a:r>
              <a:rPr lang="en-US" altLang="ja-JP" dirty="0"/>
              <a:t>Y</a:t>
            </a:r>
            <a:r>
              <a:rPr lang="ja-JP" altLang="en-US" dirty="0"/>
              <a:t>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健康（けんこう）のためには、</a:t>
            </a:r>
            <a:r>
              <a:rPr lang="ja-JP" altLang="en-US" u="sng" dirty="0"/>
              <a:t>肉でも野菜でも</a:t>
            </a:r>
            <a:r>
              <a:rPr lang="ja-JP" altLang="en-US" dirty="0"/>
              <a:t>何でも食べなければいけません。</a:t>
            </a:r>
            <a:endParaRPr lang="en-US" altLang="ja-JP" dirty="0"/>
          </a:p>
          <a:p>
            <a:endParaRPr lang="en-US" dirty="0"/>
          </a:p>
          <a:p>
            <a:r>
              <a:rPr lang="ja-JP" altLang="en-US" dirty="0"/>
              <a:t>この映画は、</a:t>
            </a:r>
            <a:r>
              <a:rPr lang="ja-JP" altLang="en-US" u="sng" dirty="0"/>
              <a:t>子供でも大人でも</a:t>
            </a:r>
            <a:r>
              <a:rPr lang="ja-JP" altLang="en-US" dirty="0"/>
              <a:t>楽しめます。</a:t>
            </a:r>
            <a:endParaRPr lang="en-US" altLang="ja-JP" dirty="0"/>
          </a:p>
          <a:p>
            <a:r>
              <a:rPr lang="ja-JP" altLang="en-US" dirty="0"/>
              <a:t>このゲームは、</a:t>
            </a:r>
            <a:r>
              <a:rPr lang="ja-JP" altLang="en-US" u="sng" dirty="0"/>
              <a:t>男の子でも女の子でも</a:t>
            </a:r>
            <a:r>
              <a:rPr lang="ja-JP" altLang="en-US" dirty="0"/>
              <a:t>できます。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19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</a:t>
            </a:r>
            <a:r>
              <a:rPr lang="ja-JP" altLang="en-US" dirty="0"/>
              <a:t>したがって　</a:t>
            </a:r>
            <a:r>
              <a:rPr lang="en-US" altLang="ja-JP" dirty="0"/>
              <a:t>(accordingly; therefore; etc.)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58098A-389B-DE49-A4BD-8493A118CE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8130" y="1825625"/>
            <a:ext cx="8875740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2DB09B-E68B-0A8E-5EE5-031795EDE651}"/>
              </a:ext>
            </a:extLst>
          </p:cNvPr>
          <p:cNvSpPr txBox="1"/>
          <p:nvPr/>
        </p:nvSpPr>
        <p:spPr>
          <a:xfrm>
            <a:off x="2038779" y="620417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41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93BF2C-CD89-D34A-8807-3C2EF4A1A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541" y="1327943"/>
            <a:ext cx="11678314" cy="407532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923803-BEBB-F8E2-4B16-7E77BCC4040B}"/>
              </a:ext>
            </a:extLst>
          </p:cNvPr>
          <p:cNvSpPr txBox="1"/>
          <p:nvPr/>
        </p:nvSpPr>
        <p:spPr>
          <a:xfrm>
            <a:off x="1124379" y="5422335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042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9. ~(</a:t>
            </a:r>
            <a:r>
              <a:rPr lang="ja-JP" altLang="en-US" dirty="0"/>
              <a:t>という）のは事実（じじつ）だ。</a:t>
            </a:r>
            <a:br>
              <a:rPr lang="en-US" altLang="ja-JP" dirty="0"/>
            </a:br>
            <a:r>
              <a:rPr lang="en-US" altLang="ja-JP" dirty="0"/>
              <a:t>(It is true that ~)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u="sng" dirty="0"/>
              <a:t>最近地球（ちきゅう）の気温が高くなっている</a:t>
            </a:r>
            <a:r>
              <a:rPr lang="ja-JP" altLang="en-US" dirty="0"/>
              <a:t>というのは、事実だ。（本当だ）</a:t>
            </a:r>
            <a:endParaRPr lang="en-US" altLang="ja-JP" dirty="0"/>
          </a:p>
          <a:p>
            <a:r>
              <a:rPr lang="ja-JP" altLang="en-US" u="sng" dirty="0"/>
              <a:t>日本の経済（けいざい）がだんだん強くなっている</a:t>
            </a:r>
            <a:r>
              <a:rPr lang="ja-JP" altLang="en-US" dirty="0"/>
              <a:t>というのは、事実だ。</a:t>
            </a:r>
            <a:endParaRPr lang="en-US" altLang="ja-JP" dirty="0"/>
          </a:p>
          <a:p>
            <a:r>
              <a:rPr lang="ja-JP" altLang="en-US" u="sng" dirty="0"/>
              <a:t>日本の教育の質（しつ）が下がっている</a:t>
            </a:r>
            <a:r>
              <a:rPr lang="ja-JP" altLang="en-US" dirty="0"/>
              <a:t>というのは、本当だ。</a:t>
            </a:r>
            <a:endParaRPr lang="en-US" altLang="ja-JP" dirty="0"/>
          </a:p>
          <a:p>
            <a:r>
              <a:rPr lang="ja-JP" altLang="en-US" u="sng" dirty="0"/>
              <a:t>ケンブリッジは、物価（ぶっか）が高くて住みにくい</a:t>
            </a:r>
            <a:r>
              <a:rPr lang="ja-JP" altLang="en-US" dirty="0"/>
              <a:t>というのは、事実だ。</a:t>
            </a:r>
            <a:endParaRPr lang="en-US" altLang="ja-JP" dirty="0"/>
          </a:p>
          <a:p>
            <a:r>
              <a:rPr lang="ja-JP" altLang="en-US" u="sng" dirty="0"/>
              <a:t>日本に住んだことがある</a:t>
            </a:r>
            <a:r>
              <a:rPr lang="ja-JP" altLang="en-US" dirty="0"/>
              <a:t>というのは、事実なんですが、小さい時だったので、何も覚えていません。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38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396C90-6453-6E46-ADAA-52936A0AE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499" y="778380"/>
            <a:ext cx="11448641" cy="506823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B9626A-907B-0F93-3A86-644C1DC3E153}"/>
              </a:ext>
            </a:extLst>
          </p:cNvPr>
          <p:cNvSpPr txBox="1"/>
          <p:nvPr/>
        </p:nvSpPr>
        <p:spPr>
          <a:xfrm>
            <a:off x="1022780" y="584661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158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Noun</a:t>
            </a:r>
            <a:r>
              <a:rPr lang="ja-JP" altLang="en-US" dirty="0"/>
              <a:t>という点から考えると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教育という点から考えると、アニメは</a:t>
            </a:r>
            <a:r>
              <a:rPr lang="en-US" altLang="ja-JP" dirty="0"/>
              <a:t>…</a:t>
            </a:r>
          </a:p>
          <a:p>
            <a:r>
              <a:rPr lang="ja-JP" altLang="en-US" dirty="0"/>
              <a:t>便利さという点から考えると、この寮（りょう）は、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面白さという点から考えると、この映画は、</a:t>
            </a:r>
            <a:endParaRPr lang="en-US" altLang="ja-JP" dirty="0"/>
          </a:p>
          <a:p>
            <a:r>
              <a:rPr lang="ja-JP" altLang="en-US" dirty="0"/>
              <a:t>難しさ（むずかしさ）という点から考えると、このクラスは</a:t>
            </a:r>
            <a:r>
              <a:rPr lang="en-US" altLang="ja-JP" dirty="0"/>
              <a:t>..</a:t>
            </a:r>
          </a:p>
          <a:p>
            <a:r>
              <a:rPr lang="ja-JP" altLang="en-US" dirty="0"/>
              <a:t>大変さという点から考えると、</a:t>
            </a:r>
            <a:r>
              <a:rPr lang="en-US" altLang="ja-JP" dirty="0"/>
              <a:t>…..</a:t>
            </a:r>
          </a:p>
          <a:p>
            <a:r>
              <a:rPr lang="ja-JP" altLang="en-US" dirty="0"/>
              <a:t>値段という点から考えると、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静かさという点から考えると、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きれいさという点から考えると、</a:t>
            </a:r>
            <a:r>
              <a:rPr lang="en-US" altLang="ja-JP" dirty="0"/>
              <a:t>….</a:t>
            </a: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48501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69D743-AD0B-6E45-A317-71E543A8A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173" y="3205956"/>
            <a:ext cx="8839200" cy="24765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6C402-A707-0B48-BBE6-DB33E5048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627" y="1452635"/>
            <a:ext cx="8813800" cy="1587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32AE00-4E27-9AF8-297C-53A4E4B3D198}"/>
              </a:ext>
            </a:extLst>
          </p:cNvPr>
          <p:cNvSpPr txBox="1"/>
          <p:nvPr/>
        </p:nvSpPr>
        <p:spPr>
          <a:xfrm>
            <a:off x="1615446" y="5740555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471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11. Sentence</a:t>
            </a:r>
            <a:r>
              <a:rPr lang="ja-JP" altLang="en-US" dirty="0"/>
              <a:t>上に、</a:t>
            </a:r>
            <a:r>
              <a:rPr lang="en-US" altLang="ja-JP" dirty="0"/>
              <a:t>….</a:t>
            </a:r>
            <a:br>
              <a:rPr lang="en-US" altLang="ja-JP" dirty="0"/>
            </a:br>
            <a:r>
              <a:rPr lang="en-US" altLang="ja-JP" dirty="0"/>
              <a:t>(In addition to Sentence, ……)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Adjective: </a:t>
            </a:r>
          </a:p>
          <a:p>
            <a:r>
              <a:rPr lang="ja-JP" altLang="en-US" dirty="0"/>
              <a:t>このクラスは、</a:t>
            </a:r>
            <a:r>
              <a:rPr lang="ja-JP" altLang="en-US" u="sng" dirty="0"/>
              <a:t>難しい上に</a:t>
            </a:r>
            <a:r>
              <a:rPr lang="ja-JP" altLang="en-US" dirty="0"/>
              <a:t>、宿題がたくさんあるから、大嫌いだ。</a:t>
            </a:r>
            <a:endParaRPr lang="en-US" altLang="ja-JP" dirty="0"/>
          </a:p>
          <a:p>
            <a:r>
              <a:rPr lang="ja-JP" altLang="en-US" u="sng" dirty="0"/>
              <a:t>大変な上に</a:t>
            </a:r>
            <a:r>
              <a:rPr lang="ja-JP" altLang="en-US" dirty="0"/>
              <a:t>、</a:t>
            </a:r>
            <a:r>
              <a:rPr lang="en-US" altLang="ja-JP" dirty="0"/>
              <a:t>……</a:t>
            </a:r>
          </a:p>
          <a:p>
            <a:r>
              <a:rPr lang="ja-JP" altLang="en-US" dirty="0"/>
              <a:t>宿題がたくさん</a:t>
            </a:r>
            <a:r>
              <a:rPr lang="ja-JP" altLang="en-US" u="sng" dirty="0"/>
              <a:t>ある上に</a:t>
            </a:r>
            <a:r>
              <a:rPr lang="ja-JP" altLang="en-US" dirty="0"/>
              <a:t>、</a:t>
            </a:r>
            <a:r>
              <a:rPr lang="en-US" altLang="ja-JP" dirty="0"/>
              <a:t>………..</a:t>
            </a:r>
          </a:p>
        </p:txBody>
      </p:sp>
    </p:spTree>
    <p:extLst>
      <p:ext uri="{BB962C8B-B14F-4D97-AF65-F5344CB8AC3E}">
        <p14:creationId xmlns:p14="http://schemas.microsoft.com/office/powerpoint/2010/main" val="1841380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775" y="494536"/>
            <a:ext cx="10515600" cy="4351338"/>
          </a:xfrm>
        </p:spPr>
        <p:txBody>
          <a:bodyPr/>
          <a:lstStyle/>
          <a:p>
            <a:r>
              <a:rPr lang="ja-JP" altLang="en-US" dirty="0"/>
              <a:t>東京は、車が多い上に、</a:t>
            </a:r>
            <a:r>
              <a:rPr lang="en-US" altLang="ja-JP" dirty="0"/>
              <a:t>_________________________</a:t>
            </a:r>
          </a:p>
          <a:p>
            <a:r>
              <a:rPr lang="en-US" dirty="0"/>
              <a:t>MIT</a:t>
            </a:r>
            <a:r>
              <a:rPr lang="ja-JP" altLang="en-US" dirty="0"/>
              <a:t>の学生は、宿題がたくさんある上に、＿＿＿＿＿＿＿＿＿</a:t>
            </a:r>
            <a:endParaRPr lang="en-US" altLang="ja-JP" dirty="0"/>
          </a:p>
          <a:p>
            <a:r>
              <a:rPr lang="ja-JP" altLang="en-US" dirty="0"/>
              <a:t>このホテルは、静かな上に、＿＿＿＿＿＿＿＿＿＿＿＿＿＿</a:t>
            </a:r>
            <a:endParaRPr lang="en-US" altLang="ja-JP" dirty="0"/>
          </a:p>
          <a:p>
            <a:r>
              <a:rPr lang="ja-JP" altLang="en-US" dirty="0"/>
              <a:t>このクラスは、先生がきびしい上に、＿＿＿＿＿＿＿＿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829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4039D0-ED2D-594A-9819-6A84676AE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414" y="692943"/>
            <a:ext cx="11128528" cy="522294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3FAE17-1B08-3F55-95BC-BB422A810005}"/>
              </a:ext>
            </a:extLst>
          </p:cNvPr>
          <p:cNvSpPr txBox="1"/>
          <p:nvPr/>
        </p:nvSpPr>
        <p:spPr>
          <a:xfrm>
            <a:off x="1192113" y="580816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57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Sentence</a:t>
            </a:r>
            <a:r>
              <a:rPr lang="ja-JP" altLang="en-US" dirty="0"/>
              <a:t>。だが、</a:t>
            </a:r>
            <a:r>
              <a:rPr lang="en-US" altLang="ja-JP" dirty="0"/>
              <a:t>Sentence</a:t>
            </a:r>
            <a:r>
              <a:rPr lang="ja-JP" altLang="en-US" dirty="0"/>
              <a:t>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だが、しかし、でも、けれども、けれど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37B6A23-A959-7C4A-8B44-029258C30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2341563"/>
            <a:ext cx="9118600" cy="3835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2F2239-88C8-60CF-D74B-C72465F65531}"/>
              </a:ext>
            </a:extLst>
          </p:cNvPr>
          <p:cNvSpPr txBox="1"/>
          <p:nvPr/>
        </p:nvSpPr>
        <p:spPr>
          <a:xfrm>
            <a:off x="1886379" y="609645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952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DA2418-9BF7-004B-A23A-890FC6A13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526" y="957912"/>
            <a:ext cx="10995715" cy="376648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3BDF02-890C-E44A-9216-65C8F500A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76" y="4173825"/>
            <a:ext cx="10407649" cy="2118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A55401-CEC9-591E-4D41-7776E7C14BA0}"/>
              </a:ext>
            </a:extLst>
          </p:cNvPr>
          <p:cNvSpPr txBox="1"/>
          <p:nvPr/>
        </p:nvSpPr>
        <p:spPr>
          <a:xfrm>
            <a:off x="1056646" y="629257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494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14. Noun</a:t>
            </a:r>
            <a:r>
              <a:rPr lang="ja-JP" altLang="en-US" dirty="0"/>
              <a:t>に対して</a:t>
            </a:r>
            <a:r>
              <a:rPr lang="en-US" altLang="ja-JP" dirty="0"/>
              <a:t> (with regard to; toward; for) (cf. Noun</a:t>
            </a:r>
            <a:r>
              <a:rPr lang="ja-JP" altLang="en-US" dirty="0"/>
              <a:t>に対して</a:t>
            </a:r>
            <a:r>
              <a:rPr lang="en-US" altLang="ja-JP" dirty="0"/>
              <a:t> (against))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地震（じしん）に対して、いろいろ準備（じゅんび）をしておかなければいけない。</a:t>
            </a:r>
            <a:endParaRPr lang="en-US" altLang="ja-JP" dirty="0"/>
          </a:p>
          <a:p>
            <a:r>
              <a:rPr lang="ja-JP" altLang="en-US" dirty="0"/>
              <a:t>明日の面接に対しての準備をしている。</a:t>
            </a:r>
            <a:endParaRPr lang="en-US" altLang="ja-JP" dirty="0"/>
          </a:p>
          <a:p>
            <a:r>
              <a:rPr lang="ja-JP" altLang="en-US" dirty="0"/>
              <a:t>日本文化のクラスをとって、日本の人々に対する見方（みかた）が変わった。</a:t>
            </a:r>
            <a:endParaRPr lang="en-US" altLang="ja-JP" dirty="0"/>
          </a:p>
          <a:p>
            <a:r>
              <a:rPr lang="ja-JP" altLang="en-US" dirty="0"/>
              <a:t>日本語を勉強して、日本の歴史に対する興味（きょうみ）が強くなった。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87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90FCDB-685A-BC42-AFC3-D7B66DF17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63" y="803998"/>
            <a:ext cx="11347592" cy="390654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BCA56A-CEDC-61B9-D31F-DDED17EFE9D8}"/>
              </a:ext>
            </a:extLst>
          </p:cNvPr>
          <p:cNvSpPr txBox="1"/>
          <p:nvPr/>
        </p:nvSpPr>
        <p:spPr>
          <a:xfrm>
            <a:off x="870380" y="4602824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9370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D46CFF-51C8-D24E-96DA-763172617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8559" y="647989"/>
            <a:ext cx="9995955" cy="5309466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7E64C1-A770-E9D0-B0BF-365963CEEDAB}"/>
              </a:ext>
            </a:extLst>
          </p:cNvPr>
          <p:cNvSpPr txBox="1"/>
          <p:nvPr/>
        </p:nvSpPr>
        <p:spPr>
          <a:xfrm>
            <a:off x="1615446" y="5849733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829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75A59E-8396-ED48-B54F-2784AE0B0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346" y="770876"/>
            <a:ext cx="11047054" cy="4507706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224360-4393-0B6B-C81F-EF70A53CBAC2}"/>
              </a:ext>
            </a:extLst>
          </p:cNvPr>
          <p:cNvSpPr txBox="1"/>
          <p:nvPr/>
        </p:nvSpPr>
        <p:spPr>
          <a:xfrm>
            <a:off x="955046" y="506313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388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F4E78BE-11F1-D7C3-C7BE-5B3617FAE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147094"/>
            <a:ext cx="8534400" cy="3708400"/>
          </a:xfrm>
        </p:spPr>
      </p:pic>
    </p:spTree>
    <p:extLst>
      <p:ext uri="{BB962C8B-B14F-4D97-AF65-F5344CB8AC3E}">
        <p14:creationId xmlns:p14="http://schemas.microsoft.com/office/powerpoint/2010/main" val="407387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1547</Words>
  <Application>Microsoft Macintosh PowerPoint</Application>
  <PresentationFormat>Widescreen</PresentationFormat>
  <Paragraphs>101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Verdana</vt:lpstr>
      <vt:lpstr>Office Theme</vt:lpstr>
      <vt:lpstr>L10の文法</vt:lpstr>
      <vt:lpstr>PowerPoint Presentation</vt:lpstr>
      <vt:lpstr>1. ~ほど…. “to the extent that ~”</vt:lpstr>
      <vt:lpstr>2. Sentenceという。 “They say that~”</vt:lpstr>
      <vt:lpstr>PowerPoint Presentation</vt:lpstr>
      <vt:lpstr>PowerPoint Presentation</vt:lpstr>
      <vt:lpstr>4. まるで~ よう{に/な/だ}</vt:lpstr>
      <vt:lpstr>PowerPoint Presentation</vt:lpstr>
      <vt:lpstr>5. 言うまでもない; ~は言うまでもなく、~も</vt:lpstr>
      <vt:lpstr>PowerPoint Presentation</vt:lpstr>
      <vt:lpstr>PowerPoint Presentation</vt:lpstr>
      <vt:lpstr>6. Noun まで（も）〜　 (even ~)</vt:lpstr>
      <vt:lpstr>PowerPoint Presentation</vt:lpstr>
      <vt:lpstr>7. Noun でもNounでも…. (whether X or Y; including X and Y)</vt:lpstr>
      <vt:lpstr>8.したがって　(accordingly; therefore; etc.)</vt:lpstr>
      <vt:lpstr>PowerPoint Presentation</vt:lpstr>
      <vt:lpstr>9. ~(という）のは事実（じじつ）だ。 (It is true that ~)</vt:lpstr>
      <vt:lpstr>PowerPoint Presentation</vt:lpstr>
      <vt:lpstr>10. Nounという点から考えると</vt:lpstr>
      <vt:lpstr>PowerPoint Presentation</vt:lpstr>
      <vt:lpstr>11. Sentence上に、…. (In addition to Sentence, ……)</vt:lpstr>
      <vt:lpstr>PowerPoint Presentation</vt:lpstr>
      <vt:lpstr>PowerPoint Presentation</vt:lpstr>
      <vt:lpstr>13. Sentence。だが、Sentence。</vt:lpstr>
      <vt:lpstr>PowerPoint Presentation</vt:lpstr>
      <vt:lpstr>14. Nounに対して (with regard to; toward; for) (cf. Nounに対して (against))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 Japanese VI Tobira 第10課文法</dc:title>
  <dc:subject/>
  <dc:creator>Takako Aikawa</dc:creator>
  <cp:keywords/>
  <dc:description/>
  <cp:lastModifiedBy>H. Sharon Lin</cp:lastModifiedBy>
  <cp:revision>36</cp:revision>
  <dcterms:created xsi:type="dcterms:W3CDTF">2016-04-04T14:08:55Z</dcterms:created>
  <dcterms:modified xsi:type="dcterms:W3CDTF">2024-01-17T04:16:12Z</dcterms:modified>
  <cp:category/>
</cp:coreProperties>
</file>