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3" r:id="rId3"/>
    <p:sldId id="257" r:id="rId4"/>
    <p:sldId id="278" r:id="rId5"/>
    <p:sldId id="258" r:id="rId6"/>
    <p:sldId id="284" r:id="rId7"/>
    <p:sldId id="259" r:id="rId8"/>
    <p:sldId id="285" r:id="rId9"/>
    <p:sldId id="260" r:id="rId10"/>
    <p:sldId id="286" r:id="rId11"/>
    <p:sldId id="261" r:id="rId12"/>
    <p:sldId id="287" r:id="rId13"/>
    <p:sldId id="262" r:id="rId14"/>
    <p:sldId id="279" r:id="rId15"/>
    <p:sldId id="288" r:id="rId16"/>
    <p:sldId id="263" r:id="rId17"/>
    <p:sldId id="264" r:id="rId18"/>
    <p:sldId id="289" r:id="rId19"/>
    <p:sldId id="265" r:id="rId20"/>
    <p:sldId id="290" r:id="rId21"/>
    <p:sldId id="266" r:id="rId22"/>
    <p:sldId id="291" r:id="rId23"/>
    <p:sldId id="267" r:id="rId24"/>
    <p:sldId id="292" r:id="rId25"/>
    <p:sldId id="268" r:id="rId26"/>
    <p:sldId id="293" r:id="rId27"/>
    <p:sldId id="269" r:id="rId28"/>
    <p:sldId id="294" r:id="rId29"/>
    <p:sldId id="270" r:id="rId30"/>
    <p:sldId id="275" r:id="rId31"/>
    <p:sldId id="295" r:id="rId32"/>
    <p:sldId id="271" r:id="rId33"/>
    <p:sldId id="296" r:id="rId34"/>
    <p:sldId id="272" r:id="rId35"/>
    <p:sldId id="297" r:id="rId36"/>
    <p:sldId id="273" r:id="rId37"/>
    <p:sldId id="277" r:id="rId38"/>
    <p:sldId id="298" r:id="rId39"/>
    <p:sldId id="274" r:id="rId40"/>
    <p:sldId id="299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7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20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C6E3B-7569-DD42-98C6-3E5C8B7C8055}" type="datetimeFigureOut">
              <a:rPr lang="en-US" smtClean="0"/>
              <a:t>1/16/24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9B40A-5F1E-064C-A44D-57F4E2EE0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969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C6E3B-7569-DD42-98C6-3E5C8B7C8055}" type="datetimeFigureOut">
              <a:rPr lang="en-US" smtClean="0"/>
              <a:t>1/16/24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9B40A-5F1E-064C-A44D-57F4E2EE0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87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C6E3B-7569-DD42-98C6-3E5C8B7C8055}" type="datetimeFigureOut">
              <a:rPr lang="en-US" smtClean="0"/>
              <a:t>1/16/24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9B40A-5F1E-064C-A44D-57F4E2EE0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155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C6E3B-7569-DD42-98C6-3E5C8B7C8055}" type="datetimeFigureOut">
              <a:rPr lang="en-US" smtClean="0"/>
              <a:t>1/16/24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9B40A-5F1E-064C-A44D-57F4E2EE0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160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C6E3B-7569-DD42-98C6-3E5C8B7C8055}" type="datetimeFigureOut">
              <a:rPr lang="en-US" smtClean="0"/>
              <a:t>1/16/24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9B40A-5F1E-064C-A44D-57F4E2EE0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33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C6E3B-7569-DD42-98C6-3E5C8B7C8055}" type="datetimeFigureOut">
              <a:rPr lang="en-US" smtClean="0"/>
              <a:t>1/16/24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9B40A-5F1E-064C-A44D-57F4E2EE0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979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C6E3B-7569-DD42-98C6-3E5C8B7C8055}" type="datetimeFigureOut">
              <a:rPr lang="en-US" smtClean="0"/>
              <a:t>1/16/24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9B40A-5F1E-064C-A44D-57F4E2EE0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493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C6E3B-7569-DD42-98C6-3E5C8B7C8055}" type="datetimeFigureOut">
              <a:rPr lang="en-US" smtClean="0"/>
              <a:t>1/16/24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9B40A-5F1E-064C-A44D-57F4E2EE0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975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C6E3B-7569-DD42-98C6-3E5C8B7C8055}" type="datetimeFigureOut">
              <a:rPr lang="en-US" smtClean="0"/>
              <a:t>1/16/24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9B40A-5F1E-064C-A44D-57F4E2EE0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63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C6E3B-7569-DD42-98C6-3E5C8B7C8055}" type="datetimeFigureOut">
              <a:rPr lang="en-US" smtClean="0"/>
              <a:t>1/16/24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9B40A-5F1E-064C-A44D-57F4E2EE0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319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C6E3B-7569-DD42-98C6-3E5C8B7C8055}" type="datetimeFigureOut">
              <a:rPr lang="en-US" smtClean="0"/>
              <a:t>1/16/24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9B40A-5F1E-064C-A44D-57F4E2EE0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843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C6E3B-7569-DD42-98C6-3E5C8B7C8055}" type="datetimeFigureOut">
              <a:rPr lang="en-US" smtClean="0"/>
              <a:t>1/16/24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E9B40A-5F1E-064C-A44D-57F4E2EE0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251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cw.mit.edu/help/faq-fair-use/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cw.mit.edu/help/faq-fair-use/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L. 9</a:t>
            </a:r>
            <a:r>
              <a:rPr lang="ja-JP" altLang="en-US" dirty="0"/>
              <a:t>の文法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21G.S.56, Spring, 2023</a:t>
            </a:r>
          </a:p>
          <a:p>
            <a:r>
              <a:rPr lang="ja-JP" altLang="en-US" sz="2800" dirty="0"/>
              <a:t>相川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52120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BE54C4C-27C0-2C43-8527-2CB6560A7D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1634" y="944634"/>
            <a:ext cx="10848732" cy="4264674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7D62EA6-221B-7006-BCE9-A9468E25DC20}"/>
              </a:ext>
            </a:extLst>
          </p:cNvPr>
          <p:cNvSpPr txBox="1"/>
          <p:nvPr/>
        </p:nvSpPr>
        <p:spPr>
          <a:xfrm>
            <a:off x="1383583" y="5209308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467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~</a:t>
            </a:r>
            <a:r>
              <a:rPr lang="ja-JP" altLang="en-US" dirty="0"/>
              <a:t>ても</a:t>
            </a:r>
            <a:r>
              <a:rPr lang="en-US" altLang="ja-JP" dirty="0"/>
              <a:t>〜</a:t>
            </a:r>
            <a:r>
              <a:rPr lang="ja-JP" altLang="en-US" dirty="0"/>
              <a:t>なくても</a:t>
            </a:r>
            <a:r>
              <a:rPr lang="en-US" altLang="ja-JP" dirty="0"/>
              <a:t> (whether do X or not)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311" y="1510314"/>
            <a:ext cx="11180379" cy="4606706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i-adj</a:t>
            </a:r>
            <a:r>
              <a:rPr lang="en-US" dirty="0"/>
              <a:t>: </a:t>
            </a:r>
            <a:r>
              <a:rPr lang="ja-JP" altLang="en-US" dirty="0"/>
              <a:t>形容詞（けいようし）</a:t>
            </a:r>
            <a:endParaRPr lang="en-US" altLang="ja-JP" dirty="0"/>
          </a:p>
          <a:p>
            <a:pPr lvl="1"/>
            <a:r>
              <a:rPr lang="ja-JP" altLang="en-US" dirty="0"/>
              <a:t>高くても、高くなくても</a:t>
            </a:r>
            <a:endParaRPr lang="en-US" altLang="ja-JP" dirty="0"/>
          </a:p>
          <a:p>
            <a:pPr lvl="1"/>
            <a:r>
              <a:rPr lang="ja-JP" altLang="en-US" dirty="0"/>
              <a:t>よくても、よくなくても</a:t>
            </a:r>
            <a:endParaRPr lang="en-US" altLang="ja-JP" dirty="0"/>
          </a:p>
          <a:p>
            <a:r>
              <a:rPr lang="en-US" dirty="0"/>
              <a:t>Na-</a:t>
            </a:r>
            <a:r>
              <a:rPr lang="en-US" dirty="0" err="1"/>
              <a:t>adj</a:t>
            </a:r>
            <a:r>
              <a:rPr lang="en-US" dirty="0"/>
              <a:t>: </a:t>
            </a:r>
            <a:r>
              <a:rPr lang="ja-JP" altLang="en-US" dirty="0"/>
              <a:t>形容動詞（けいようどうし）　　</a:t>
            </a:r>
            <a:endParaRPr lang="en-US" altLang="ja-JP" dirty="0"/>
          </a:p>
          <a:p>
            <a:pPr lvl="1"/>
            <a:r>
              <a:rPr lang="ja-JP" altLang="en-US" dirty="0"/>
              <a:t>便利でも、便利じゃ</a:t>
            </a:r>
            <a:r>
              <a:rPr lang="en-US" altLang="ja-JP" dirty="0"/>
              <a:t>/</a:t>
            </a:r>
            <a:r>
              <a:rPr lang="ja-JP" altLang="en-US" dirty="0"/>
              <a:t>でなくても</a:t>
            </a:r>
            <a:endParaRPr lang="en-US" altLang="ja-JP" dirty="0"/>
          </a:p>
          <a:p>
            <a:r>
              <a:rPr lang="en-US" dirty="0"/>
              <a:t>Noun: </a:t>
            </a:r>
            <a:r>
              <a:rPr lang="ja-JP" altLang="en-US" dirty="0"/>
              <a:t>名詞（めいし）</a:t>
            </a:r>
            <a:endParaRPr lang="en-US" altLang="ja-JP" dirty="0"/>
          </a:p>
          <a:p>
            <a:pPr lvl="1"/>
            <a:r>
              <a:rPr lang="ja-JP" altLang="en-US" dirty="0"/>
              <a:t>学生でも学生じゃ</a:t>
            </a:r>
            <a:r>
              <a:rPr lang="en-US" altLang="ja-JP" dirty="0"/>
              <a:t>/</a:t>
            </a:r>
            <a:r>
              <a:rPr lang="ja-JP" altLang="en-US" dirty="0"/>
              <a:t>でなくても</a:t>
            </a:r>
            <a:endParaRPr lang="en-US" altLang="ja-JP" dirty="0"/>
          </a:p>
          <a:p>
            <a:r>
              <a:rPr lang="en-US" dirty="0"/>
              <a:t>Verb: </a:t>
            </a:r>
            <a:r>
              <a:rPr lang="ja-JP" altLang="en-US" dirty="0"/>
              <a:t>動詞（どおし）</a:t>
            </a:r>
            <a:endParaRPr lang="en-US" altLang="ja-JP" dirty="0"/>
          </a:p>
          <a:p>
            <a:pPr lvl="1"/>
            <a:r>
              <a:rPr lang="ja-JP" altLang="en-US" dirty="0"/>
              <a:t>書いても書かなくても</a:t>
            </a:r>
            <a:endParaRPr lang="en-US" altLang="ja-JP" dirty="0"/>
          </a:p>
          <a:p>
            <a:pPr lvl="1"/>
            <a:r>
              <a:rPr lang="ja-JP" altLang="en-US" b="1" dirty="0"/>
              <a:t>結婚してもしなくても　</a:t>
            </a:r>
            <a:r>
              <a:rPr lang="en-US" altLang="ja-JP" b="1" dirty="0"/>
              <a:t>(cf.</a:t>
            </a:r>
            <a:r>
              <a:rPr lang="ja-JP" altLang="en-US" b="1" dirty="0"/>
              <a:t>結婚しても結婚しなくても</a:t>
            </a:r>
            <a:r>
              <a:rPr lang="en-US" altLang="ja-JP" b="1" dirty="0"/>
              <a:t>)</a:t>
            </a:r>
          </a:p>
          <a:p>
            <a:pPr lvl="1"/>
            <a:r>
              <a:rPr lang="ja-JP" altLang="en-US" b="1" dirty="0"/>
              <a:t>結婚していてもしていなくても</a:t>
            </a:r>
            <a:r>
              <a:rPr lang="en-US" altLang="ja-JP" b="1" dirty="0"/>
              <a:t> (cf.</a:t>
            </a:r>
            <a:r>
              <a:rPr lang="ja-JP" altLang="en-US" b="1" dirty="0"/>
              <a:t>結婚していても結婚していなくても）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536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629" y="617310"/>
            <a:ext cx="10515600" cy="4351338"/>
          </a:xfrm>
        </p:spPr>
        <p:txBody>
          <a:bodyPr/>
          <a:lstStyle/>
          <a:p>
            <a:r>
              <a:rPr lang="ja-JP" altLang="en-US" dirty="0"/>
              <a:t>忙しい</a:t>
            </a:r>
            <a:endParaRPr lang="en-US" altLang="ja-JP" dirty="0"/>
          </a:p>
          <a:p>
            <a:r>
              <a:rPr lang="ja-JP" altLang="en-US" dirty="0"/>
              <a:t>先生が厳しい</a:t>
            </a:r>
            <a:endParaRPr lang="en-US" altLang="ja-JP" dirty="0"/>
          </a:p>
          <a:p>
            <a:r>
              <a:rPr lang="ja-JP" altLang="en-US" dirty="0"/>
              <a:t>授業が大変</a:t>
            </a:r>
            <a:endParaRPr lang="en-US" altLang="ja-JP" dirty="0"/>
          </a:p>
          <a:p>
            <a:r>
              <a:rPr lang="ja-JP" altLang="en-US" dirty="0"/>
              <a:t>先生が日本人</a:t>
            </a:r>
            <a:endParaRPr lang="en-US" altLang="ja-JP" dirty="0"/>
          </a:p>
          <a:p>
            <a:r>
              <a:rPr lang="ja-JP" altLang="en-US" dirty="0"/>
              <a:t>友達がいる</a:t>
            </a:r>
            <a:endParaRPr lang="en-US" altLang="ja-JP" dirty="0"/>
          </a:p>
          <a:p>
            <a:r>
              <a:rPr lang="ja-JP" altLang="en-US" dirty="0"/>
              <a:t>いい成績が取れる</a:t>
            </a:r>
            <a:endParaRPr lang="en-US" altLang="ja-JP" dirty="0"/>
          </a:p>
          <a:p>
            <a:r>
              <a:rPr lang="ja-JP" altLang="en-US" dirty="0"/>
              <a:t>物価が高い</a:t>
            </a:r>
            <a:endParaRPr lang="en-US" altLang="ja-JP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25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</a:t>
            </a:r>
            <a:r>
              <a:rPr lang="ja-JP" altLang="en-US" dirty="0"/>
              <a:t>前者は、</a:t>
            </a:r>
            <a:r>
              <a:rPr lang="en-US" altLang="ja-JP" dirty="0"/>
              <a:t>…….</a:t>
            </a:r>
            <a:r>
              <a:rPr lang="ja-JP" altLang="en-US" dirty="0"/>
              <a:t>後者は、</a:t>
            </a:r>
            <a:r>
              <a:rPr lang="en-US" altLang="ja-JP" dirty="0"/>
              <a:t>…..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とてもフォーマルな言い方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20047A-843F-B645-8028-A7B8B6222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086" y="2493963"/>
            <a:ext cx="9613900" cy="3683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BDC0B8-BA65-27C2-B0B1-E187A956F69C}"/>
              </a:ext>
            </a:extLst>
          </p:cNvPr>
          <p:cNvSpPr txBox="1"/>
          <p:nvPr/>
        </p:nvSpPr>
        <p:spPr>
          <a:xfrm>
            <a:off x="1483014" y="6176963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342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C5824A7-BA6A-464C-BA7C-C8E710C346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2019" y="871249"/>
            <a:ext cx="10531075" cy="5115502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D456D01-5656-367F-9100-5617F1958269}"/>
              </a:ext>
            </a:extLst>
          </p:cNvPr>
          <p:cNvSpPr txBox="1"/>
          <p:nvPr/>
        </p:nvSpPr>
        <p:spPr>
          <a:xfrm>
            <a:off x="1455020" y="5879029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890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3. </a:t>
            </a:r>
            <a:r>
              <a:rPr lang="en-US" altLang="ja-JP" dirty="0"/>
              <a:t>X</a:t>
            </a:r>
            <a:r>
              <a:rPr lang="ja-JP" altLang="en-US" dirty="0"/>
              <a:t>といった</a:t>
            </a:r>
            <a:r>
              <a:rPr lang="en-US" altLang="ja-JP" dirty="0"/>
              <a:t>Y</a:t>
            </a:r>
            <a:r>
              <a:rPr lang="ja-JP" altLang="en-US" dirty="0"/>
              <a:t>　（</a:t>
            </a:r>
            <a:r>
              <a:rPr lang="en-US" altLang="ja-JP" dirty="0"/>
              <a:t>x</a:t>
            </a:r>
            <a:r>
              <a:rPr lang="ja-JP" altLang="en-US" sz="2700" dirty="0"/>
              <a:t>といった</a:t>
            </a:r>
            <a:r>
              <a:rPr lang="en-US" altLang="ja-JP" sz="2700" dirty="0"/>
              <a:t>Y: X is used to present examples of Y. )</a:t>
            </a:r>
            <a:endParaRPr lang="en-US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MIT</a:t>
            </a:r>
            <a:r>
              <a:rPr lang="ja-JP" altLang="en-US" dirty="0"/>
              <a:t>には、</a:t>
            </a:r>
            <a:r>
              <a:rPr lang="en-US" altLang="ja-JP" dirty="0"/>
              <a:t>________</a:t>
            </a:r>
            <a:r>
              <a:rPr lang="ja-JP" altLang="en-US" dirty="0"/>
              <a:t>といった国からの留学生が多い。</a:t>
            </a:r>
            <a:endParaRPr lang="en-US" altLang="ja-JP" dirty="0"/>
          </a:p>
          <a:p>
            <a:r>
              <a:rPr lang="en-US" dirty="0"/>
              <a:t>MIT</a:t>
            </a:r>
            <a:r>
              <a:rPr lang="ja-JP" altLang="en-US" dirty="0"/>
              <a:t>の学生は、</a:t>
            </a:r>
            <a:r>
              <a:rPr lang="en-US" altLang="ja-JP" dirty="0"/>
              <a:t>_______</a:t>
            </a:r>
            <a:r>
              <a:rPr lang="ja-JP" altLang="en-US" dirty="0"/>
              <a:t>といった科目（かもく</a:t>
            </a:r>
            <a:r>
              <a:rPr lang="en-US" altLang="ja-JP" dirty="0"/>
              <a:t>: subject)</a:t>
            </a:r>
            <a:r>
              <a:rPr lang="ja-JP" altLang="en-US" dirty="0"/>
              <a:t>を専攻する学生が多い。</a:t>
            </a:r>
            <a:endParaRPr lang="en-US" altLang="ja-JP" dirty="0"/>
          </a:p>
          <a:p>
            <a:r>
              <a:rPr lang="ja-JP" altLang="en-US" dirty="0"/>
              <a:t>日本語には、＿＿＿＿＿といった難しい文法がある。</a:t>
            </a:r>
            <a:endParaRPr lang="en-US" altLang="ja-JP" dirty="0"/>
          </a:p>
          <a:p>
            <a:r>
              <a:rPr lang="en-US" altLang="ja-JP" dirty="0"/>
              <a:t>__(sentence/phrase)___</a:t>
            </a:r>
            <a:r>
              <a:rPr lang="ja-JP" altLang="en-US" dirty="0"/>
              <a:t>と</a:t>
            </a:r>
            <a:r>
              <a:rPr lang="ja-JP" altLang="en-US"/>
              <a:t>いった傾向（けいこう）がある。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5523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2F08A63-F494-7943-8224-680EF18C9E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8637" y="703407"/>
            <a:ext cx="8575072" cy="5805918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7BC8707-273D-C4EB-44EC-3FFDD960AF98}"/>
              </a:ext>
            </a:extLst>
          </p:cNvPr>
          <p:cNvSpPr txBox="1"/>
          <p:nvPr/>
        </p:nvSpPr>
        <p:spPr>
          <a:xfrm>
            <a:off x="1726483" y="6509325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23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S1</a:t>
            </a:r>
            <a:r>
              <a:rPr lang="ja-JP" altLang="en-US"/>
              <a:t>。一方</a:t>
            </a:r>
            <a:r>
              <a:rPr lang="en-US" altLang="ja-JP" dirty="0"/>
              <a:t>(</a:t>
            </a:r>
            <a:r>
              <a:rPr lang="ja-JP" altLang="en-US"/>
              <a:t>で</a:t>
            </a:r>
            <a:r>
              <a:rPr lang="en-US" altLang="ja-JP" dirty="0"/>
              <a:t>)</a:t>
            </a:r>
            <a:r>
              <a:rPr lang="ja-JP" altLang="en-US"/>
              <a:t>、</a:t>
            </a:r>
            <a:r>
              <a:rPr lang="en-US" altLang="ja-JP" dirty="0"/>
              <a:t>S2</a:t>
            </a:r>
            <a:r>
              <a:rPr lang="ja-JP" altLang="en-US" dirty="0"/>
              <a:t>。</a:t>
            </a:r>
            <a:br>
              <a:rPr lang="en-US" altLang="ja-JP" dirty="0"/>
            </a:br>
            <a:r>
              <a:rPr lang="en-US" altLang="ja-JP" dirty="0"/>
              <a:t>    Sentence </a:t>
            </a:r>
            <a:r>
              <a:rPr lang="ja-JP" altLang="en-US"/>
              <a:t>一方</a:t>
            </a:r>
            <a:r>
              <a:rPr lang="en-US" altLang="ja-JP" dirty="0"/>
              <a:t>(</a:t>
            </a:r>
            <a:r>
              <a:rPr lang="ja-JP" altLang="en-US"/>
              <a:t>で</a:t>
            </a:r>
            <a:r>
              <a:rPr lang="en-US" altLang="ja-JP" dirty="0"/>
              <a:t>)…..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S1</a:t>
            </a:r>
            <a:r>
              <a:rPr lang="ja-JP" altLang="en-US" dirty="0"/>
              <a:t>。一方、</a:t>
            </a:r>
            <a:r>
              <a:rPr lang="en-US" altLang="ja-JP" dirty="0"/>
              <a:t>S2</a:t>
            </a:r>
            <a:r>
              <a:rPr lang="ja-JP" altLang="en-US" dirty="0"/>
              <a:t>。（</a:t>
            </a:r>
            <a:r>
              <a:rPr lang="en-US" altLang="ja-JP" dirty="0"/>
              <a:t>on the other hand)</a:t>
            </a:r>
          </a:p>
          <a:p>
            <a:r>
              <a:rPr lang="en-US" dirty="0"/>
              <a:t>S1</a:t>
            </a:r>
            <a:r>
              <a:rPr lang="ja-JP" altLang="en-US" dirty="0"/>
              <a:t>一方で、</a:t>
            </a:r>
            <a:r>
              <a:rPr lang="en-US" altLang="ja-JP" dirty="0"/>
              <a:t>S2</a:t>
            </a:r>
            <a:r>
              <a:rPr lang="ja-JP" altLang="en-US" dirty="0"/>
              <a:t>。</a:t>
            </a:r>
            <a:r>
              <a:rPr lang="en-US" altLang="ja-JP" dirty="0"/>
              <a:t>   (while…at the same time; on the other hand)</a:t>
            </a:r>
          </a:p>
          <a:p>
            <a:endParaRPr lang="en-US" dirty="0"/>
          </a:p>
          <a:p>
            <a:r>
              <a:rPr lang="ja-JP" altLang="en-US" dirty="0"/>
              <a:t>日本の義務教育は、９年である。一方、私の国では小学校の６年間だけである。</a:t>
            </a:r>
            <a:endParaRPr lang="en-US" dirty="0"/>
          </a:p>
          <a:p>
            <a:r>
              <a:rPr lang="ja-JP" altLang="en-US" dirty="0"/>
              <a:t>日本語を勉強したいと思う一方で、はやく卒業もしたい。</a:t>
            </a:r>
            <a:endParaRPr lang="en-US" altLang="ja-JP" dirty="0"/>
          </a:p>
          <a:p>
            <a:r>
              <a:rPr lang="ja-JP" altLang="en-US" dirty="0"/>
              <a:t>勉強が忙しい一方で、アルバイトもしなければいけないから、毎日大変だ。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772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C51139E-9CF7-AE4F-8554-6B415E0E1A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781" y="978694"/>
            <a:ext cx="11395675" cy="4161342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CD4FBB6-CC0F-7162-7B21-E9A72DDCD2C4}"/>
              </a:ext>
            </a:extLst>
          </p:cNvPr>
          <p:cNvSpPr txBox="1"/>
          <p:nvPr/>
        </p:nvSpPr>
        <p:spPr>
          <a:xfrm>
            <a:off x="1383583" y="5209308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424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7093"/>
          </a:xfrm>
        </p:spPr>
        <p:txBody>
          <a:bodyPr>
            <a:normAutofit/>
          </a:bodyPr>
          <a:lstStyle/>
          <a:p>
            <a:r>
              <a:rPr lang="en-US" dirty="0"/>
              <a:t>5. </a:t>
            </a:r>
            <a:r>
              <a:rPr lang="ja-JP" altLang="en-US" dirty="0"/>
              <a:t>あるいは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4182" y="1343891"/>
            <a:ext cx="10799618" cy="483307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N1, N2, </a:t>
            </a:r>
            <a:r>
              <a:rPr lang="ja-JP" altLang="en-US" dirty="0"/>
              <a:t>あるいは</a:t>
            </a:r>
            <a:r>
              <a:rPr lang="en-US" altLang="ja-JP" dirty="0"/>
              <a:t> N.  (</a:t>
            </a:r>
            <a:r>
              <a:rPr lang="ja-JP" altLang="en-US" dirty="0"/>
              <a:t>例</a:t>
            </a:r>
            <a:r>
              <a:rPr lang="en-US" altLang="ja-JP" dirty="0"/>
              <a:t>)</a:t>
            </a:r>
            <a:r>
              <a:rPr lang="ja-JP" altLang="en-US" dirty="0"/>
              <a:t>日本、韓国、あるいは中国</a:t>
            </a:r>
            <a:endParaRPr lang="en-US" altLang="ja-JP" dirty="0"/>
          </a:p>
          <a:p>
            <a:pPr marL="0" indent="0">
              <a:buNone/>
            </a:pPr>
            <a:r>
              <a:rPr lang="en-US" altLang="ja-JP" dirty="0"/>
              <a:t>(N1</a:t>
            </a:r>
            <a:r>
              <a:rPr lang="ja-JP" altLang="en-US"/>
              <a:t>あるいは</a:t>
            </a:r>
            <a:r>
              <a:rPr lang="en-US" altLang="ja-JP" dirty="0"/>
              <a:t>N2 〜= “N1</a:t>
            </a:r>
            <a:r>
              <a:rPr lang="ja-JP" altLang="en-US"/>
              <a:t>や</a:t>
            </a:r>
            <a:r>
              <a:rPr lang="en-US" altLang="ja-JP" dirty="0"/>
              <a:t>N2” but </a:t>
            </a:r>
            <a:r>
              <a:rPr lang="ja-JP" altLang="en-US" dirty="0"/>
              <a:t>あるいは</a:t>
            </a:r>
            <a:r>
              <a:rPr lang="en-US" altLang="ja-JP" dirty="0"/>
              <a:t> is more formal/written form.)</a:t>
            </a:r>
          </a:p>
          <a:p>
            <a:pPr marL="0" indent="0">
              <a:buNone/>
            </a:pPr>
            <a:r>
              <a:rPr lang="en-US" altLang="ja-JP" dirty="0"/>
              <a:t>(N1</a:t>
            </a:r>
            <a:r>
              <a:rPr lang="ja-JP" altLang="en-US"/>
              <a:t>、</a:t>
            </a:r>
            <a:r>
              <a:rPr lang="en-US" altLang="ja-JP" dirty="0"/>
              <a:t>N2</a:t>
            </a:r>
            <a:r>
              <a:rPr lang="ja-JP" altLang="en-US"/>
              <a:t>、あるいは</a:t>
            </a:r>
            <a:r>
              <a:rPr lang="en-US" altLang="ja-JP" dirty="0"/>
              <a:t>N3 vs. N1</a:t>
            </a:r>
            <a:r>
              <a:rPr lang="ja-JP" altLang="en-US"/>
              <a:t>、</a:t>
            </a:r>
            <a:r>
              <a:rPr lang="en-US" altLang="ja-JP" dirty="0"/>
              <a:t>N2</a:t>
            </a:r>
            <a:r>
              <a:rPr lang="ja-JP" altLang="en-US"/>
              <a:t>、や</a:t>
            </a:r>
            <a:r>
              <a:rPr lang="en-US" altLang="ja-JP" dirty="0"/>
              <a:t> N3 (??))</a:t>
            </a:r>
          </a:p>
          <a:p>
            <a:pPr marL="0" indent="0">
              <a:buNone/>
            </a:pPr>
            <a:r>
              <a:rPr lang="en-US" altLang="ja-JP" dirty="0"/>
              <a:t>(N1 </a:t>
            </a:r>
            <a:r>
              <a:rPr lang="ja-JP" altLang="en-US"/>
              <a:t>あるいは</a:t>
            </a:r>
            <a:r>
              <a:rPr lang="en-US" altLang="ja-JP" dirty="0"/>
              <a:t> N2 vs. N1</a:t>
            </a:r>
            <a:r>
              <a:rPr lang="ja-JP" altLang="en-US"/>
              <a:t>か</a:t>
            </a:r>
            <a:r>
              <a:rPr lang="en-US" altLang="ja-JP" dirty="0"/>
              <a:t>N2: </a:t>
            </a:r>
            <a:r>
              <a:rPr lang="ja-JP" altLang="en-US" sz="2300"/>
              <a:t>日本、韓国、あるいは中国</a:t>
            </a:r>
            <a:r>
              <a:rPr lang="en-US" altLang="ja-JP" sz="2300" dirty="0"/>
              <a:t>  vs.*</a:t>
            </a:r>
            <a:r>
              <a:rPr lang="ja-JP" altLang="en-US" sz="2300"/>
              <a:t>日本、韓国、か中国</a:t>
            </a:r>
            <a:r>
              <a:rPr lang="en-US" altLang="ja-JP" dirty="0"/>
              <a:t>)</a:t>
            </a:r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en-US" dirty="0"/>
              <a:t>Sentence</a:t>
            </a:r>
            <a:r>
              <a:rPr lang="ja-JP" altLang="en-US" u="sng" dirty="0"/>
              <a:t>か</a:t>
            </a:r>
            <a:r>
              <a:rPr lang="ja-JP" altLang="en-US" dirty="0"/>
              <a:t>、あるいは、</a:t>
            </a:r>
            <a:r>
              <a:rPr lang="en-US" altLang="ja-JP" dirty="0"/>
              <a:t>Sentence</a:t>
            </a:r>
            <a:r>
              <a:rPr lang="ja-JP" altLang="en-US" u="sng" dirty="0"/>
              <a:t>か</a:t>
            </a:r>
            <a:r>
              <a:rPr lang="en-US" altLang="ja-JP" dirty="0"/>
              <a:t> …………</a:t>
            </a:r>
          </a:p>
          <a:p>
            <a:pPr marL="0" indent="0">
              <a:buNone/>
            </a:pPr>
            <a:r>
              <a:rPr lang="ja-JP" altLang="en-US" dirty="0"/>
              <a:t>（例）</a:t>
            </a:r>
            <a:r>
              <a:rPr lang="ja-JP" altLang="en-US" sz="2400" dirty="0"/>
              <a:t>就職（しゅうしょく）しようか、あるいは大学院に行こうか、とても迷って（まよって）いる。</a:t>
            </a:r>
            <a:endParaRPr lang="en-US" altLang="ja-JP" sz="2400" dirty="0"/>
          </a:p>
          <a:p>
            <a:pPr marL="0" indent="0">
              <a:buNone/>
            </a:pPr>
            <a:r>
              <a:rPr lang="en-US" altLang="ja-JP" sz="2400" dirty="0"/>
              <a:t>(</a:t>
            </a:r>
            <a:r>
              <a:rPr lang="ja-JP" altLang="en-US" sz="2400" dirty="0"/>
              <a:t>就職（しゅうしょく）しようか、</a:t>
            </a:r>
            <a:r>
              <a:rPr lang="ja-JP" altLang="en-US" sz="2400" strike="sngStrike" dirty="0"/>
              <a:t>＊や</a:t>
            </a:r>
            <a:r>
              <a:rPr lang="ja-JP" altLang="en-US" sz="2400" dirty="0"/>
              <a:t>大学院に行こうか、とても迷って（まよって）いる。）</a:t>
            </a:r>
            <a:endParaRPr lang="en-US" altLang="ja-JP" sz="2400" dirty="0"/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日本語を話すこと、あるいは、聞くことは、難しい。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（日本語を話すことや聞くことは、難しい。）</a:t>
            </a:r>
            <a:endParaRPr lang="en-US" altLang="ja-JP" sz="2400" dirty="0"/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r>
              <a:rPr lang="ja-JP" altLang="en-US" dirty="0"/>
              <a:t>将来、</a:t>
            </a:r>
            <a:r>
              <a:rPr lang="en-US" altLang="ja-JP" dirty="0"/>
              <a:t>______</a:t>
            </a:r>
            <a:r>
              <a:rPr lang="ja-JP" altLang="en-US" dirty="0"/>
              <a:t>あるいは</a:t>
            </a:r>
            <a:r>
              <a:rPr lang="en-US" altLang="ja-JP" dirty="0"/>
              <a:t>_____</a:t>
            </a:r>
            <a:r>
              <a:rPr lang="ja-JP" altLang="en-US" dirty="0"/>
              <a:t>のような会社に入れたらいいと思う。</a:t>
            </a:r>
            <a:endParaRPr lang="en-US" dirty="0"/>
          </a:p>
          <a:p>
            <a:pPr marL="0" indent="0">
              <a:buNone/>
            </a:pPr>
            <a:r>
              <a:rPr lang="ja-JP" altLang="en-US" dirty="0"/>
              <a:t>今晩、</a:t>
            </a:r>
            <a:r>
              <a:rPr lang="en-US" altLang="ja-JP" dirty="0"/>
              <a:t>_(going to a party-volitional)_</a:t>
            </a:r>
            <a:r>
              <a:rPr lang="ja-JP" altLang="en-US" dirty="0"/>
              <a:t>あるいは</a:t>
            </a:r>
            <a:r>
              <a:rPr lang="en-US" altLang="ja-JP" dirty="0"/>
              <a:t>_(studying at a dorm-volitional) _</a:t>
            </a:r>
            <a:r>
              <a:rPr lang="ja-JP" altLang="en-US" dirty="0"/>
              <a:t>迷っている。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948445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DCBC21B-FB15-8E4F-A5CF-6A4F2E2F0D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8650" y="3872345"/>
            <a:ext cx="8788400" cy="21590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1B104D-9964-8646-B866-47739B7DA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1800" y="214745"/>
            <a:ext cx="9182100" cy="3657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618B159-993F-B905-BEBA-4BDE6727684D}"/>
              </a:ext>
            </a:extLst>
          </p:cNvPr>
          <p:cNvSpPr txBox="1"/>
          <p:nvPr/>
        </p:nvSpPr>
        <p:spPr>
          <a:xfrm>
            <a:off x="1922793" y="6031345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7601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 </a:t>
            </a:r>
            <a:r>
              <a:rPr lang="ja-JP" altLang="en-US" dirty="0"/>
              <a:t>なかなか</a:t>
            </a:r>
            <a:r>
              <a:rPr lang="en-US" altLang="ja-JP" dirty="0"/>
              <a:t> ~ </a:t>
            </a:r>
            <a:r>
              <a:rPr lang="en-US" altLang="ja-JP" dirty="0" err="1"/>
              <a:t>Neg</a:t>
            </a:r>
            <a:r>
              <a:rPr lang="en-US" altLang="ja-JP" dirty="0"/>
              <a:t> </a:t>
            </a:r>
            <a:r>
              <a:rPr lang="en-US" altLang="ja-JP" sz="2800" dirty="0"/>
              <a:t>(not easily…&lt;takes more time/effort than expected&gt;)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ja-JP" altLang="en-US" dirty="0"/>
              <a:t>このドアは、なかなあ開かない。</a:t>
            </a:r>
            <a:endParaRPr lang="en-US" altLang="ja-JP" dirty="0"/>
          </a:p>
          <a:p>
            <a:r>
              <a:rPr lang="ja-JP" altLang="en-US" dirty="0"/>
              <a:t>東京大学には、なかなか入れないよ。</a:t>
            </a:r>
            <a:endParaRPr lang="en-US" altLang="ja-JP" dirty="0"/>
          </a:p>
          <a:p>
            <a:r>
              <a:rPr lang="ja-JP" altLang="en-US" dirty="0"/>
              <a:t>漢字がなかなか覚えられない。</a:t>
            </a:r>
            <a:endParaRPr lang="en-US" altLang="ja-JP" dirty="0"/>
          </a:p>
          <a:p>
            <a:r>
              <a:rPr lang="ja-JP" altLang="en-US" dirty="0"/>
              <a:t>バスがなかなか来ない。</a:t>
            </a:r>
            <a:endParaRPr lang="en-US" altLang="ja-JP" dirty="0"/>
          </a:p>
          <a:p>
            <a:endParaRPr lang="en-US" altLang="ja-JP" dirty="0"/>
          </a:p>
          <a:p>
            <a:r>
              <a:rPr lang="en-US" altLang="ja-JP" dirty="0"/>
              <a:t>Compare the following:</a:t>
            </a:r>
          </a:p>
          <a:p>
            <a:r>
              <a:rPr lang="ja-JP" altLang="en-US" dirty="0"/>
              <a:t>ドアはなかなか開かない。</a:t>
            </a:r>
            <a:endParaRPr lang="en-US" altLang="ja-JP" dirty="0"/>
          </a:p>
          <a:p>
            <a:r>
              <a:rPr lang="ja-JP" altLang="en-US" dirty="0"/>
              <a:t>ドアを</a:t>
            </a:r>
            <a:r>
              <a:rPr lang="en-US" altLang="ja-JP" dirty="0"/>
              <a:t>{</a:t>
            </a:r>
            <a:r>
              <a:rPr lang="ja-JP" altLang="en-US" dirty="0"/>
              <a:t>簡単に</a:t>
            </a:r>
            <a:r>
              <a:rPr lang="en-US" altLang="ja-JP" dirty="0"/>
              <a:t>/ </a:t>
            </a:r>
            <a:r>
              <a:rPr lang="ja-JP" altLang="en-US" strike="sngStrike" dirty="0"/>
              <a:t>なかなか</a:t>
            </a:r>
            <a:r>
              <a:rPr lang="en-US" altLang="ja-JP" dirty="0"/>
              <a:t>} </a:t>
            </a:r>
            <a:r>
              <a:rPr lang="ja-JP" altLang="en-US" dirty="0"/>
              <a:t>開かない</a:t>
            </a:r>
            <a:r>
              <a:rPr lang="ja-JP" altLang="en-US" dirty="0">
                <a:solidFill>
                  <a:srgbClr val="FF0000"/>
                </a:solidFill>
              </a:rPr>
              <a:t>ようにした</a:t>
            </a:r>
            <a:r>
              <a:rPr lang="ja-JP" altLang="en-US" dirty="0"/>
              <a:t>。</a:t>
            </a:r>
            <a:endParaRPr lang="en-US" altLang="ja-JP" dirty="0"/>
          </a:p>
          <a:p>
            <a:r>
              <a:rPr lang="ja-JP" altLang="en-US" dirty="0"/>
              <a:t>宿題を学生が</a:t>
            </a:r>
            <a:r>
              <a:rPr lang="en-US" altLang="ja-JP" dirty="0"/>
              <a:t>{</a:t>
            </a:r>
            <a:r>
              <a:rPr lang="ja-JP" altLang="en-US" dirty="0"/>
              <a:t>簡単に</a:t>
            </a:r>
            <a:r>
              <a:rPr lang="en-US" altLang="ja-JP" dirty="0"/>
              <a:t>/ </a:t>
            </a:r>
            <a:r>
              <a:rPr lang="ja-JP" altLang="en-US" strike="sngStrike" dirty="0"/>
              <a:t>なかなか</a:t>
            </a:r>
            <a:r>
              <a:rPr lang="en-US" altLang="ja-JP" dirty="0"/>
              <a:t>} </a:t>
            </a:r>
            <a:r>
              <a:rPr lang="ja-JP" altLang="en-US" dirty="0"/>
              <a:t>できない</a:t>
            </a:r>
            <a:r>
              <a:rPr lang="ja-JP" altLang="en-US" dirty="0">
                <a:solidFill>
                  <a:srgbClr val="FF0000"/>
                </a:solidFill>
              </a:rPr>
              <a:t>ようにした</a:t>
            </a:r>
            <a:r>
              <a:rPr lang="ja-JP" altLang="en-US" dirty="0"/>
              <a:t>。</a:t>
            </a:r>
            <a:endParaRPr lang="en-US" altLang="ja-JP" dirty="0"/>
          </a:p>
          <a:p>
            <a:endParaRPr lang="en-US" altLang="ja-JP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307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164" y="928255"/>
            <a:ext cx="10702636" cy="5248708"/>
          </a:xfrm>
        </p:spPr>
        <p:txBody>
          <a:bodyPr/>
          <a:lstStyle/>
          <a:p>
            <a:r>
              <a:rPr lang="ja-JP" altLang="en-US" dirty="0"/>
              <a:t>電車がなかなか</a:t>
            </a:r>
            <a:r>
              <a:rPr lang="en-US" altLang="ja-JP" dirty="0"/>
              <a:t>….</a:t>
            </a:r>
          </a:p>
          <a:p>
            <a:r>
              <a:rPr lang="ja-JP" altLang="en-US" dirty="0"/>
              <a:t>単語（たんご）がなかなか</a:t>
            </a:r>
            <a:r>
              <a:rPr lang="en-US" altLang="ja-JP" dirty="0"/>
              <a:t>….</a:t>
            </a:r>
          </a:p>
          <a:p>
            <a:r>
              <a:rPr lang="ja-JP" altLang="en-US" dirty="0"/>
              <a:t>コンサートがなかなか</a:t>
            </a:r>
            <a:r>
              <a:rPr lang="en-US" altLang="ja-JP" dirty="0"/>
              <a:t>….</a:t>
            </a:r>
          </a:p>
          <a:p>
            <a:r>
              <a:rPr lang="ja-JP" altLang="en-US" dirty="0"/>
              <a:t>毎日ピアノを練習しているのに、なかなか</a:t>
            </a:r>
            <a:r>
              <a:rPr lang="en-US" altLang="ja-JP" dirty="0"/>
              <a:t>….</a:t>
            </a:r>
          </a:p>
          <a:p>
            <a:r>
              <a:rPr lang="ja-JP" altLang="en-US" dirty="0"/>
              <a:t>毎日日本語を練習しているのに、なかなか</a:t>
            </a:r>
            <a:r>
              <a:rPr lang="en-US" altLang="ja-JP" dirty="0"/>
              <a:t>…</a:t>
            </a:r>
          </a:p>
          <a:p>
            <a:r>
              <a:rPr lang="en-US" dirty="0"/>
              <a:t> </a:t>
            </a:r>
            <a:r>
              <a:rPr lang="ja-JP" altLang="en-US" dirty="0"/>
              <a:t>先生がなかなか</a:t>
            </a:r>
            <a:r>
              <a:rPr lang="en-US" altLang="ja-JP" dirty="0"/>
              <a:t>…</a:t>
            </a:r>
          </a:p>
          <a:p>
            <a:r>
              <a:rPr lang="ja-JP" altLang="en-US" dirty="0"/>
              <a:t>友達がなかなか</a:t>
            </a:r>
            <a:r>
              <a:rPr lang="en-US" altLang="ja-JP" dirty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0881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B712CA3-9076-204F-8C4A-C28A277BB5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3899" y="818211"/>
            <a:ext cx="10749513" cy="4501933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D9EB835-D015-7CF7-5625-23AE5AE2CE53}"/>
              </a:ext>
            </a:extLst>
          </p:cNvPr>
          <p:cNvSpPr txBox="1"/>
          <p:nvPr/>
        </p:nvSpPr>
        <p:spPr>
          <a:xfrm>
            <a:off x="1312145" y="5382488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0168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0176" y="185954"/>
            <a:ext cx="10515600" cy="935276"/>
          </a:xfrm>
        </p:spPr>
        <p:txBody>
          <a:bodyPr/>
          <a:lstStyle/>
          <a:p>
            <a:r>
              <a:rPr lang="en-US" dirty="0"/>
              <a:t>7. </a:t>
            </a:r>
            <a:r>
              <a:rPr lang="ja-JP" altLang="en-US" dirty="0"/>
              <a:t>つまり</a:t>
            </a:r>
            <a:r>
              <a:rPr lang="en-US" altLang="ja-JP" dirty="0"/>
              <a:t> (that is)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449" y="1300401"/>
            <a:ext cx="10827327" cy="5082229"/>
          </a:xfrm>
        </p:spPr>
        <p:txBody>
          <a:bodyPr>
            <a:noAutofit/>
          </a:bodyPr>
          <a:lstStyle/>
          <a:p>
            <a:r>
              <a:rPr lang="ja-JP" altLang="en-US" sz="2400" dirty="0"/>
              <a:t>母の弟、つまり叔父（おじ）</a:t>
            </a:r>
            <a:endParaRPr lang="en-US" altLang="ja-JP" sz="2400" dirty="0"/>
          </a:p>
          <a:p>
            <a:r>
              <a:rPr lang="ja-JP" altLang="en-US" sz="2400" dirty="0"/>
              <a:t>母の妹、つまり叔母（おば）</a:t>
            </a:r>
            <a:endParaRPr lang="en-US" altLang="ja-JP" sz="2400" dirty="0"/>
          </a:p>
          <a:p>
            <a:r>
              <a:rPr lang="ja-JP" altLang="en-US" sz="2400" dirty="0"/>
              <a:t>父の母、つまり</a:t>
            </a:r>
            <a:endParaRPr lang="en-US" altLang="ja-JP" sz="2400" dirty="0"/>
          </a:p>
          <a:p>
            <a:r>
              <a:rPr lang="ja-JP" altLang="en-US" sz="2400" dirty="0"/>
              <a:t>父の父、つまり</a:t>
            </a:r>
            <a:endParaRPr lang="en-US" altLang="ja-JP" sz="2400" dirty="0"/>
          </a:p>
          <a:p>
            <a:r>
              <a:rPr lang="ja-JP" altLang="en-US" sz="2400" dirty="0"/>
              <a:t>昭和</a:t>
            </a:r>
            <a:r>
              <a:rPr lang="en-US" altLang="ja-JP" sz="2400" dirty="0"/>
              <a:t>40</a:t>
            </a:r>
            <a:r>
              <a:rPr lang="ja-JP" altLang="en-US" sz="2400" dirty="0"/>
              <a:t>年、つまり</a:t>
            </a:r>
            <a:endParaRPr lang="en-US" altLang="ja-JP" sz="2400" dirty="0"/>
          </a:p>
          <a:p>
            <a:r>
              <a:rPr lang="ja-JP" altLang="en-US" sz="2400" dirty="0"/>
              <a:t>私の父は、昭和４２年、つまり</a:t>
            </a:r>
            <a:r>
              <a:rPr lang="en-US" altLang="ja-JP" sz="2400" dirty="0"/>
              <a:t>__________</a:t>
            </a:r>
            <a:r>
              <a:rPr lang="ja-JP" altLang="en-US" sz="2400" dirty="0"/>
              <a:t>に生まれました。</a:t>
            </a:r>
            <a:endParaRPr lang="en-US" altLang="ja-JP" sz="2400" dirty="0"/>
          </a:p>
          <a:p>
            <a:r>
              <a:rPr lang="ja-JP" altLang="en-US" sz="2400" dirty="0"/>
              <a:t>狂言というのは、つまり、日本の昔のコメディですよ。</a:t>
            </a:r>
            <a:endParaRPr lang="en-US" altLang="ja-JP" sz="2400" dirty="0"/>
          </a:p>
          <a:p>
            <a:r>
              <a:rPr lang="ja-JP" altLang="en-US" sz="2400" dirty="0"/>
              <a:t>受験戦争というのは、つまり＿＿＿＿＿＿＿＿＿＿＿（という）ことです。</a:t>
            </a:r>
            <a:endParaRPr lang="en-US" altLang="ja-JP" sz="2400" dirty="0"/>
          </a:p>
          <a:p>
            <a:r>
              <a:rPr lang="ja-JP" altLang="en-US" sz="2400" dirty="0"/>
              <a:t>登校拒否（とうこうきょひ）というのは、つまり＿＿＿＿（という）ことです。（</a:t>
            </a:r>
            <a:r>
              <a:rPr lang="en-US" altLang="ja-JP" sz="2400" dirty="0"/>
              <a:t>〜</a:t>
            </a:r>
            <a:r>
              <a:rPr lang="ja-JP" altLang="en-US" sz="2400" dirty="0"/>
              <a:t>という意味です。）</a:t>
            </a:r>
            <a:endParaRPr lang="en-US" altLang="ja-JP" sz="2400" dirty="0"/>
          </a:p>
          <a:p>
            <a:r>
              <a:rPr lang="ja-JP" altLang="en-US" sz="2400" dirty="0"/>
              <a:t>地球温暖化（ちきゅうおんだんか）というのは、つまり＿＿＿＿＿＿＿ということです。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612" y="365125"/>
            <a:ext cx="5125476" cy="2613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0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8. </a:t>
            </a:r>
            <a:r>
              <a:rPr lang="ja-JP" altLang="en-US" dirty="0"/>
              <a:t>そこで　</a:t>
            </a:r>
            <a:r>
              <a:rPr lang="en-US" altLang="ja-JP" dirty="0"/>
              <a:t>(therefore)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0825"/>
            <a:ext cx="10515600" cy="4351338"/>
          </a:xfrm>
        </p:spPr>
        <p:txBody>
          <a:bodyPr/>
          <a:lstStyle/>
          <a:p>
            <a:r>
              <a:rPr lang="en-US" dirty="0"/>
              <a:t>(</a:t>
            </a:r>
            <a:r>
              <a:rPr lang="ja-JP" altLang="en-US" dirty="0"/>
              <a:t>文の初めに使う）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5B9DE9-1849-644E-98C8-D42A4356BC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9632" y="1870364"/>
            <a:ext cx="8276724" cy="47194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72FB54-4059-0E76-89B4-965FB0052273}"/>
              </a:ext>
            </a:extLst>
          </p:cNvPr>
          <p:cNvSpPr txBox="1"/>
          <p:nvPr/>
        </p:nvSpPr>
        <p:spPr>
          <a:xfrm>
            <a:off x="1681261" y="6589858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96887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34D1769-4E36-A346-9C9F-6D76FC6D31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9873" y="3229480"/>
            <a:ext cx="10584398" cy="26162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969725-FC71-A24D-B0C2-1031E256EC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299" y="613280"/>
            <a:ext cx="10027227" cy="2616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1E4237A-B11F-A007-88B5-E5C02F298B53}"/>
              </a:ext>
            </a:extLst>
          </p:cNvPr>
          <p:cNvSpPr txBox="1"/>
          <p:nvPr/>
        </p:nvSpPr>
        <p:spPr>
          <a:xfrm>
            <a:off x="1409358" y="5845680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6809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9. ~</a:t>
            </a:r>
            <a:r>
              <a:rPr lang="ja-JP" altLang="en-US" dirty="0"/>
              <a:t>以外（の</a:t>
            </a:r>
            <a:r>
              <a:rPr lang="en-US" altLang="ja-JP" dirty="0"/>
              <a:t>Noun)/</a:t>
            </a:r>
            <a:r>
              <a:rPr lang="en-US" dirty="0"/>
              <a:t> ~</a:t>
            </a:r>
            <a:r>
              <a:rPr lang="ja-JP" altLang="en-US" dirty="0"/>
              <a:t>以外に</a:t>
            </a:r>
            <a:r>
              <a:rPr lang="en-US" altLang="ja-JP" dirty="0"/>
              <a:t>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0621" y="1481959"/>
            <a:ext cx="10723179" cy="4695004"/>
          </a:xfrm>
        </p:spPr>
        <p:txBody>
          <a:bodyPr>
            <a:normAutofit/>
          </a:bodyPr>
          <a:lstStyle/>
          <a:p>
            <a:r>
              <a:rPr lang="ja-JP" altLang="en-US" dirty="0"/>
              <a:t>私はうなぎ以外</a:t>
            </a:r>
            <a:r>
              <a:rPr lang="ja-JP" altLang="en-US" b="1" dirty="0">
                <a:solidFill>
                  <a:srgbClr val="FF0000"/>
                </a:solidFill>
              </a:rPr>
              <a:t>の</a:t>
            </a:r>
            <a:r>
              <a:rPr lang="ja-JP" altLang="en-US" dirty="0"/>
              <a:t>すしは、何でも好きだ。</a:t>
            </a:r>
            <a:endParaRPr lang="en-US" altLang="ja-JP" dirty="0"/>
          </a:p>
          <a:p>
            <a:r>
              <a:rPr lang="ja-JP" altLang="en-US" dirty="0"/>
              <a:t>あの人以外</a:t>
            </a:r>
            <a:r>
              <a:rPr lang="ja-JP" altLang="en-US" b="1" dirty="0">
                <a:solidFill>
                  <a:srgbClr val="FF0000"/>
                </a:solidFill>
              </a:rPr>
              <a:t>の</a:t>
            </a:r>
            <a:r>
              <a:rPr lang="ja-JP" altLang="en-US" dirty="0"/>
              <a:t>人なら、だれとでもデートするわ。</a:t>
            </a:r>
            <a:endParaRPr lang="en-US" altLang="ja-JP" dirty="0"/>
          </a:p>
          <a:p>
            <a:r>
              <a:rPr lang="ja-JP" altLang="en-US" dirty="0"/>
              <a:t>このクラスでは、田中さん以外</a:t>
            </a:r>
            <a:r>
              <a:rPr lang="ja-JP" altLang="en-US" b="1" dirty="0">
                <a:solidFill>
                  <a:srgbClr val="FF0000"/>
                </a:solidFill>
              </a:rPr>
              <a:t>の</a:t>
            </a:r>
            <a:r>
              <a:rPr lang="ja-JP" altLang="en-US" dirty="0"/>
              <a:t>人は、みんな外国に行ったことがある。</a:t>
            </a:r>
            <a:endParaRPr lang="en-US" altLang="ja-JP" dirty="0"/>
          </a:p>
          <a:p>
            <a:r>
              <a:rPr lang="ja-JP" altLang="en-US" dirty="0"/>
              <a:t>日本語</a:t>
            </a:r>
            <a:r>
              <a:rPr lang="ja-JP" altLang="en-US" b="1" dirty="0"/>
              <a:t>以外に</a:t>
            </a:r>
            <a:r>
              <a:rPr lang="ja-JP" altLang="en-US" dirty="0"/>
              <a:t>、中国語</a:t>
            </a:r>
            <a:r>
              <a:rPr lang="ja-JP" altLang="en-US" b="1" dirty="0"/>
              <a:t>も</a:t>
            </a:r>
            <a:r>
              <a:rPr lang="ja-JP" altLang="en-US" dirty="0"/>
              <a:t>フランス語</a:t>
            </a:r>
            <a:r>
              <a:rPr lang="ja-JP" altLang="en-US" b="1" dirty="0"/>
              <a:t>も</a:t>
            </a:r>
            <a:r>
              <a:rPr lang="ja-JP" altLang="en-US" dirty="0"/>
              <a:t>できる。</a:t>
            </a:r>
            <a:endParaRPr lang="en-US" dirty="0"/>
          </a:p>
          <a:p>
            <a:r>
              <a:rPr lang="ja-JP" altLang="en-US" dirty="0"/>
              <a:t>週末は、勉強以外に</a:t>
            </a:r>
            <a:r>
              <a:rPr lang="en-US" altLang="ja-JP" dirty="0"/>
              <a:t>______________________</a:t>
            </a:r>
          </a:p>
          <a:p>
            <a:r>
              <a:rPr lang="ja-JP" altLang="en-US" dirty="0"/>
              <a:t>楽器は、ピアノ以外に＿＿＿＿＿＿＿＿＿＿</a:t>
            </a:r>
            <a:endParaRPr lang="en-US" altLang="ja-JP" dirty="0"/>
          </a:p>
          <a:p>
            <a:r>
              <a:rPr lang="ja-JP" altLang="en-US" dirty="0"/>
              <a:t>スポーツは、野球以外に＿＿＿＿＿＿＿＿＿</a:t>
            </a:r>
            <a:endParaRPr lang="en-US" altLang="ja-JP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659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A51447A-F817-4945-84FF-7E948B9E8F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4458" y="778380"/>
            <a:ext cx="11088047" cy="4818856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58AE33C-C3E1-4691-FF6E-F1568F42BE43}"/>
              </a:ext>
            </a:extLst>
          </p:cNvPr>
          <p:cNvSpPr txBox="1"/>
          <p:nvPr/>
        </p:nvSpPr>
        <p:spPr>
          <a:xfrm>
            <a:off x="1154983" y="5597236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441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 </a:t>
            </a:r>
            <a:r>
              <a:rPr lang="ja-JP" altLang="en-US" dirty="0"/>
              <a:t>決して</a:t>
            </a:r>
            <a:r>
              <a:rPr lang="en-US" altLang="ja-JP" dirty="0"/>
              <a:t>~neg.</a:t>
            </a:r>
            <a:r>
              <a:rPr lang="ja-JP" altLang="en-US" dirty="0"/>
              <a:t>　</a:t>
            </a:r>
            <a:r>
              <a:rPr lang="en-US" altLang="ja-JP" dirty="0"/>
              <a:t>(never; by no means; definitely not)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Negative polarity:</a:t>
            </a:r>
          </a:p>
          <a:p>
            <a:r>
              <a:rPr lang="ja-JP" altLang="en-US" dirty="0"/>
              <a:t>あまり</a:t>
            </a:r>
            <a:endParaRPr lang="en-US" altLang="ja-JP" dirty="0"/>
          </a:p>
          <a:p>
            <a:r>
              <a:rPr lang="ja-JP" altLang="en-US" dirty="0"/>
              <a:t>ぜんぜん</a:t>
            </a:r>
            <a:endParaRPr lang="en-US" altLang="ja-JP" dirty="0"/>
          </a:p>
          <a:p>
            <a:r>
              <a:rPr lang="ja-JP" altLang="en-US" dirty="0"/>
              <a:t>なかなか</a:t>
            </a:r>
            <a:endParaRPr lang="en-US" altLang="ja-JP" dirty="0"/>
          </a:p>
          <a:p>
            <a:r>
              <a:rPr lang="ja-JP" altLang="en-US"/>
              <a:t>しか</a:t>
            </a:r>
            <a:r>
              <a:rPr lang="en-US" altLang="ja-JP" dirty="0"/>
              <a:t> </a:t>
            </a:r>
          </a:p>
          <a:p>
            <a:r>
              <a:rPr lang="ja-JP" altLang="en-US" dirty="0"/>
              <a:t>決して（けっして）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1181828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1EEA6B7-F59A-7F4E-945C-FFC3C1063E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531" y="1429471"/>
            <a:ext cx="11053573" cy="399905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859C3B0-6BCA-714C-A2DD-5D3E0AFC9BD1}"/>
              </a:ext>
            </a:extLst>
          </p:cNvPr>
          <p:cNvSpPr/>
          <p:nvPr/>
        </p:nvSpPr>
        <p:spPr>
          <a:xfrm>
            <a:off x="5597235" y="526473"/>
            <a:ext cx="4170219" cy="53137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Cf. ~</a:t>
            </a:r>
            <a:r>
              <a:rPr lang="en-US" dirty="0" err="1"/>
              <a:t>といった理由で</a:t>
            </a:r>
            <a:r>
              <a:rPr lang="en-US" dirty="0"/>
              <a:t>….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E5146A-1912-0BE4-6C31-A2D83150529A}"/>
              </a:ext>
            </a:extLst>
          </p:cNvPr>
          <p:cNvSpPr txBox="1"/>
          <p:nvPr/>
        </p:nvSpPr>
        <p:spPr>
          <a:xfrm>
            <a:off x="954958" y="5428528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6949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8142"/>
          </a:xfrm>
        </p:spPr>
        <p:txBody>
          <a:bodyPr/>
          <a:lstStyle/>
          <a:p>
            <a:r>
              <a:rPr lang="en-US" dirty="0"/>
              <a:t>11. Sentence </a:t>
            </a:r>
            <a:r>
              <a:rPr lang="ja-JP" altLang="en-US" dirty="0"/>
              <a:t>という理由で</a:t>
            </a:r>
            <a:r>
              <a:rPr lang="en-US" altLang="ja-JP" dirty="0"/>
              <a:t>…(because~)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7559" y="1413267"/>
            <a:ext cx="10786241" cy="4600411"/>
          </a:xfrm>
        </p:spPr>
        <p:txBody>
          <a:bodyPr>
            <a:normAutofit/>
          </a:bodyPr>
          <a:lstStyle/>
          <a:p>
            <a:r>
              <a:rPr lang="en-US" dirty="0"/>
              <a:t>P-set</a:t>
            </a:r>
            <a:r>
              <a:rPr lang="ja-JP" altLang="en-US" dirty="0"/>
              <a:t>の宿題で忙しいという理由で、クラスを休む学生が多い。</a:t>
            </a:r>
            <a:endParaRPr lang="en-US" altLang="ja-JP" dirty="0"/>
          </a:p>
          <a:p>
            <a:r>
              <a:rPr lang="ja-JP" altLang="en-US" dirty="0"/>
              <a:t>日本語のクラスは、大変だという理由で、学期（がっき）の途中（とちゅう）でやめてしまう学生が多い。</a:t>
            </a:r>
            <a:endParaRPr lang="en-US" altLang="ja-JP" dirty="0"/>
          </a:p>
          <a:p>
            <a:r>
              <a:rPr lang="ja-JP" altLang="en-US" dirty="0"/>
              <a:t>このコンピューターは、使いにくいという理由で、人気があまりない。</a:t>
            </a:r>
            <a:endParaRPr lang="en-US" altLang="ja-JP" dirty="0"/>
          </a:p>
          <a:p>
            <a:r>
              <a:rPr lang="ja-JP" altLang="en-US" dirty="0"/>
              <a:t>彼は、外国人だという理由で、アパートを借りることができない。</a:t>
            </a:r>
            <a:endParaRPr lang="en-US" altLang="ja-JP" dirty="0"/>
          </a:p>
          <a:p>
            <a:r>
              <a:rPr lang="ja-JP" altLang="en-US" dirty="0"/>
              <a:t>アルバイトが忙しいという理由で、</a:t>
            </a:r>
            <a:r>
              <a:rPr lang="en-US" altLang="ja-JP" dirty="0"/>
              <a:t>________</a:t>
            </a:r>
          </a:p>
          <a:p>
            <a:r>
              <a:rPr lang="ja-JP" altLang="en-US" dirty="0"/>
              <a:t>このアニメは、＿＿＿＿＿＿＿という理由で、</a:t>
            </a:r>
            <a:r>
              <a:rPr lang="en-US" altLang="ja-JP" dirty="0"/>
              <a:t>________</a:t>
            </a:r>
          </a:p>
          <a:p>
            <a:r>
              <a:rPr lang="ja-JP" altLang="en-US" dirty="0"/>
              <a:t>このゲームは、＿＿＿＿＿＿＿という理由で、</a:t>
            </a:r>
            <a:r>
              <a:rPr lang="en-US" altLang="ja-JP" dirty="0"/>
              <a:t>________</a:t>
            </a:r>
          </a:p>
        </p:txBody>
      </p:sp>
    </p:spTree>
    <p:extLst>
      <p:ext uri="{BB962C8B-B14F-4D97-AF65-F5344CB8AC3E}">
        <p14:creationId xmlns:p14="http://schemas.microsoft.com/office/powerpoint/2010/main" val="20010719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43DDDF9-9220-3243-8999-16BF53FF9E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78767"/>
            <a:ext cx="11282770" cy="4300465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AF50BF5-CA76-E320-D57C-8178D40FB36C}"/>
              </a:ext>
            </a:extLst>
          </p:cNvPr>
          <p:cNvSpPr txBox="1"/>
          <p:nvPr/>
        </p:nvSpPr>
        <p:spPr>
          <a:xfrm>
            <a:off x="569196" y="5471510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37723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12. ~</a:t>
            </a:r>
            <a:r>
              <a:rPr lang="ja-JP" altLang="en-US" dirty="0"/>
              <a:t>ら</a:t>
            </a:r>
            <a:r>
              <a:rPr lang="en-US" altLang="ja-JP" dirty="0"/>
              <a:t> (plural suffix)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Plural Suffix</a:t>
            </a:r>
          </a:p>
          <a:p>
            <a:r>
              <a:rPr lang="en-US" altLang="ja-JP" dirty="0"/>
              <a:t>Pronoun/demonstratives:</a:t>
            </a:r>
          </a:p>
          <a:p>
            <a:pPr lvl="1"/>
            <a:r>
              <a:rPr lang="ja-JP" altLang="en-US" dirty="0"/>
              <a:t>彼ら、彼女ら、僕ら、君ら、これら、あれら、それら、</a:t>
            </a:r>
            <a:endParaRPr lang="en-US" altLang="ja-JP" dirty="0"/>
          </a:p>
          <a:p>
            <a:r>
              <a:rPr lang="en-US" altLang="ja-JP" dirty="0"/>
              <a:t>Looking down:</a:t>
            </a:r>
          </a:p>
          <a:p>
            <a:pPr lvl="1"/>
            <a:r>
              <a:rPr lang="ja-JP" altLang="en-US" dirty="0"/>
              <a:t>あいつら、そいつら、お前ら、てめえら、</a:t>
            </a:r>
            <a:r>
              <a:rPr lang="en-US" altLang="ja-JP" dirty="0"/>
              <a:t>etc.</a:t>
            </a:r>
          </a:p>
          <a:p>
            <a:r>
              <a:rPr lang="ja-JP" altLang="en-US" dirty="0"/>
              <a:t>＊先生ら</a:t>
            </a:r>
            <a:r>
              <a:rPr lang="en-US" altLang="ja-JP" dirty="0"/>
              <a:t>/</a:t>
            </a:r>
            <a:r>
              <a:rPr lang="ja-JP" altLang="en-US" dirty="0"/>
              <a:t>＊大人</a:t>
            </a:r>
            <a:r>
              <a:rPr lang="ja-JP" altLang="en-US"/>
              <a:t>ら</a:t>
            </a:r>
            <a:r>
              <a:rPr lang="en-US" altLang="ja-JP" dirty="0"/>
              <a:t>/*</a:t>
            </a:r>
            <a:r>
              <a:rPr lang="ja-JP" altLang="en-US"/>
              <a:t>犬ら</a:t>
            </a:r>
            <a:r>
              <a:rPr lang="en-US" altLang="ja-JP" dirty="0"/>
              <a:t>/*</a:t>
            </a:r>
            <a:r>
              <a:rPr lang="ja-JP" altLang="en-US"/>
              <a:t>ねこら</a:t>
            </a:r>
            <a:endParaRPr lang="en-US" altLang="ja-JP" dirty="0"/>
          </a:p>
          <a:p>
            <a:endParaRPr lang="en-US" dirty="0"/>
          </a:p>
          <a:p>
            <a:r>
              <a:rPr lang="ja-JP" altLang="en-US" b="1" dirty="0">
                <a:solidFill>
                  <a:srgbClr val="FF0000"/>
                </a:solidFill>
              </a:rPr>
              <a:t>達（たち）</a:t>
            </a:r>
            <a:r>
              <a:rPr lang="en-US" altLang="ja-JP" b="1" dirty="0">
                <a:solidFill>
                  <a:srgbClr val="FF0000"/>
                </a:solidFill>
              </a:rPr>
              <a:t>(plural suffix for human nouns)</a:t>
            </a:r>
          </a:p>
          <a:p>
            <a:r>
              <a:rPr lang="ja-JP" altLang="en-US" dirty="0"/>
              <a:t>私達、あなた達、彼達、学生達、普通の人達、</a:t>
            </a:r>
            <a:endParaRPr lang="en-US" altLang="ja-JP" dirty="0"/>
          </a:p>
          <a:p>
            <a:r>
              <a:rPr lang="ja-JP" altLang="en-US" dirty="0"/>
              <a:t>おじさん達、大人達、</a:t>
            </a:r>
            <a:r>
              <a:rPr lang="en-US" altLang="ja-JP" dirty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11679238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FFE7B29-4982-224D-A234-DEA9DF7696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5234" y="926738"/>
            <a:ext cx="10761532" cy="4628933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B1A8920-9BCC-684E-81B3-F591164AD51F}"/>
              </a:ext>
            </a:extLst>
          </p:cNvPr>
          <p:cNvSpPr txBox="1"/>
          <p:nvPr/>
        </p:nvSpPr>
        <p:spPr>
          <a:xfrm>
            <a:off x="1326433" y="5447949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0374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13. ~</a:t>
            </a:r>
            <a:r>
              <a:rPr lang="ja-JP" altLang="en-US" dirty="0"/>
              <a:t>に対して</a:t>
            </a:r>
            <a:r>
              <a:rPr lang="en-US" altLang="ja-JP" dirty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164" y="1551709"/>
            <a:ext cx="10702636" cy="4625254"/>
          </a:xfrm>
        </p:spPr>
        <p:txBody>
          <a:bodyPr/>
          <a:lstStyle/>
          <a:p>
            <a:r>
              <a:rPr lang="en-US" dirty="0"/>
              <a:t>(~</a:t>
            </a:r>
            <a:r>
              <a:rPr lang="ja-JP" altLang="en-US" dirty="0"/>
              <a:t>に）対する</a:t>
            </a:r>
            <a:r>
              <a:rPr lang="en-US" altLang="ja-JP" dirty="0"/>
              <a:t> (against)</a:t>
            </a:r>
          </a:p>
          <a:p>
            <a:r>
              <a:rPr lang="ja-JP" altLang="en-US" dirty="0"/>
              <a:t>アメリカ</a:t>
            </a:r>
            <a:r>
              <a:rPr lang="ja-JP" altLang="en-US"/>
              <a:t>は、ロシアに</a:t>
            </a:r>
            <a:r>
              <a:rPr lang="ja-JP" altLang="en-US" dirty="0"/>
              <a:t>対して、強い経済プレッシャーをかけた。</a:t>
            </a:r>
            <a:endParaRPr lang="en-US" altLang="ja-JP" dirty="0"/>
          </a:p>
          <a:p>
            <a:r>
              <a:rPr lang="ja-JP" altLang="en-US" dirty="0"/>
              <a:t>日本には、「オタク文化」に対して、「カワイイ文化」もある。</a:t>
            </a:r>
            <a:endParaRPr lang="en-US" altLang="ja-JP" dirty="0"/>
          </a:p>
          <a:p>
            <a:r>
              <a:rPr lang="ja-JP" altLang="en-US" dirty="0"/>
              <a:t>日本では、</a:t>
            </a:r>
            <a:r>
              <a:rPr lang="en-US" altLang="ja-JP" dirty="0"/>
              <a:t>Line</a:t>
            </a:r>
            <a:r>
              <a:rPr lang="ja-JP" altLang="en-US" dirty="0"/>
              <a:t>を使う人が多い。それに対して、アメリカでは、　</a:t>
            </a:r>
            <a:r>
              <a:rPr lang="en-US" altLang="ja-JP" dirty="0"/>
              <a:t>Twitter</a:t>
            </a:r>
            <a:r>
              <a:rPr lang="ja-JP" altLang="en-US" dirty="0"/>
              <a:t>を使う人が多い。</a:t>
            </a:r>
            <a:endParaRPr lang="en-US" altLang="ja-JP" dirty="0"/>
          </a:p>
          <a:p>
            <a:endParaRPr lang="en-US" altLang="ja-JP" dirty="0"/>
          </a:p>
          <a:p>
            <a:r>
              <a:rPr lang="en-US" altLang="ja-JP" dirty="0"/>
              <a:t>(cf. </a:t>
            </a:r>
            <a:r>
              <a:rPr lang="ja-JP" altLang="en-US" dirty="0"/>
              <a:t>ハーバード対</a:t>
            </a:r>
            <a:r>
              <a:rPr lang="en-US" altLang="ja-JP" dirty="0"/>
              <a:t>MIT</a:t>
            </a:r>
            <a:r>
              <a:rPr lang="ja-JP" altLang="en-US" dirty="0"/>
              <a:t>の試合（しあい））</a:t>
            </a:r>
            <a:endParaRPr lang="en-US" altLang="ja-JP" dirty="0"/>
          </a:p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2872602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64CFF66-A804-E345-8897-19C07C3B8B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0531" y="831489"/>
            <a:ext cx="10825341" cy="4793455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598A260-4175-F509-2F77-FC8C6B1553FE}"/>
              </a:ext>
            </a:extLst>
          </p:cNvPr>
          <p:cNvSpPr txBox="1"/>
          <p:nvPr/>
        </p:nvSpPr>
        <p:spPr>
          <a:xfrm>
            <a:off x="1226421" y="5624944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6796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14. ~</a:t>
            </a:r>
            <a:r>
              <a:rPr lang="ja-JP" altLang="en-US" dirty="0"/>
              <a:t>限り</a:t>
            </a:r>
            <a:r>
              <a:rPr lang="en-US" altLang="ja-JP" dirty="0"/>
              <a:t> (as long as ~; as far as ~)</a:t>
            </a:r>
            <a:r>
              <a:rPr lang="ja-JP" altLang="en-US" dirty="0"/>
              <a:t>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動詞・形容詞</a:t>
            </a:r>
            <a:r>
              <a:rPr lang="en-US" dirty="0"/>
              <a:t>- plain</a:t>
            </a:r>
            <a:r>
              <a:rPr lang="ja-JP" altLang="en-US" dirty="0"/>
              <a:t>限り</a:t>
            </a:r>
            <a:endParaRPr lang="en-US" altLang="ja-JP" dirty="0"/>
          </a:p>
          <a:p>
            <a:r>
              <a:rPr lang="ja-JP" altLang="en-US" dirty="0"/>
              <a:t>名詞・形容動詞である・ない限り</a:t>
            </a:r>
            <a:endParaRPr lang="en-US" altLang="ja-JP" dirty="0"/>
          </a:p>
          <a:p>
            <a:endParaRPr lang="en-US" dirty="0"/>
          </a:p>
          <a:p>
            <a:r>
              <a:rPr lang="ja-JP" altLang="en-US" dirty="0"/>
              <a:t>私の知っている限り、</a:t>
            </a:r>
            <a:r>
              <a:rPr lang="en-US" altLang="ja-JP" dirty="0"/>
              <a:t>___________</a:t>
            </a:r>
          </a:p>
          <a:p>
            <a:r>
              <a:rPr lang="ja-JP" altLang="en-US" dirty="0"/>
              <a:t>アメリカ人じゃない限り、＿＿＿＿＿</a:t>
            </a:r>
            <a:endParaRPr lang="en-US" altLang="ja-JP" dirty="0"/>
          </a:p>
          <a:p>
            <a:r>
              <a:rPr lang="ja-JP" altLang="en-US" dirty="0"/>
              <a:t>プレースメントテストに合格しない限り、＿＿＿＿＿</a:t>
            </a:r>
            <a:endParaRPr lang="en-US" altLang="ja-JP" dirty="0"/>
          </a:p>
          <a:p>
            <a:r>
              <a:rPr lang="ja-JP" altLang="en-US" dirty="0"/>
              <a:t>いい大学に入らない限り、＿＿＿＿＿＿＿</a:t>
            </a:r>
            <a:endParaRPr lang="en-US" altLang="ja-JP" dirty="0"/>
          </a:p>
          <a:p>
            <a:r>
              <a:rPr lang="ja-JP" altLang="en-US" dirty="0"/>
              <a:t>授業が大変じゃない限り、＿＿＿＿＿＿＿</a:t>
            </a:r>
            <a:endParaRPr lang="en-US" altLang="ja-JP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054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42109"/>
            <a:ext cx="10515600" cy="5234854"/>
          </a:xfrm>
        </p:spPr>
        <p:txBody>
          <a:bodyPr>
            <a:normAutofit/>
          </a:bodyPr>
          <a:lstStyle/>
          <a:p>
            <a:r>
              <a:rPr lang="ja-JP" altLang="en-US" dirty="0"/>
              <a:t>アメリカ人である限り、＿＿＿＿＿＿＿＿＿</a:t>
            </a:r>
            <a:endParaRPr lang="en-US" altLang="ja-JP" dirty="0"/>
          </a:p>
          <a:p>
            <a:r>
              <a:rPr lang="ja-JP" altLang="en-US" dirty="0"/>
              <a:t>漢字を千以上知らない限り、＿＿＿＿＿＿＿＿＿＿</a:t>
            </a:r>
            <a:endParaRPr lang="en-US" altLang="ja-JP" dirty="0"/>
          </a:p>
          <a:p>
            <a:endParaRPr lang="en-US" dirty="0"/>
          </a:p>
          <a:p>
            <a:r>
              <a:rPr lang="en-US" dirty="0"/>
              <a:t>MIT</a:t>
            </a:r>
            <a:r>
              <a:rPr lang="ja-JP" altLang="en-US" dirty="0"/>
              <a:t>で勉強している限り、毎日とても忙しい。</a:t>
            </a:r>
            <a:endParaRPr lang="en-US" altLang="ja-JP" dirty="0"/>
          </a:p>
          <a:p>
            <a:r>
              <a:rPr lang="ja-JP" altLang="en-US" dirty="0"/>
              <a:t>このプログラムで勉強している限り、いつも日本語で話さなければいけない。</a:t>
            </a:r>
            <a:endParaRPr lang="en-US" altLang="ja-JP" dirty="0"/>
          </a:p>
          <a:p>
            <a:r>
              <a:rPr lang="ja-JP" altLang="en-US" dirty="0"/>
              <a:t>この寮（りょう）に住んでいる限り、ペットは飼えない。</a:t>
            </a:r>
            <a:endParaRPr lang="en-US" altLang="ja-JP" dirty="0"/>
          </a:p>
          <a:p>
            <a:r>
              <a:rPr lang="ja-JP" altLang="en-US" dirty="0"/>
              <a:t>この会社で働いている限り</a:t>
            </a:r>
            <a:r>
              <a:rPr lang="ja-JP" altLang="en-US"/>
              <a:t>、＿＿＿＿＿＿＿＿</a:t>
            </a:r>
            <a:endParaRPr lang="en-US" altLang="ja-JP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(cf. ~</a:t>
            </a:r>
            <a:r>
              <a:rPr lang="en-US" sz="2400" dirty="0" err="1"/>
              <a:t>ている間</a:t>
            </a:r>
            <a:r>
              <a:rPr lang="en-US" sz="2400" dirty="0"/>
              <a:t>、….)</a:t>
            </a:r>
          </a:p>
        </p:txBody>
      </p:sp>
    </p:spTree>
    <p:extLst>
      <p:ext uri="{BB962C8B-B14F-4D97-AF65-F5344CB8AC3E}">
        <p14:creationId xmlns:p14="http://schemas.microsoft.com/office/powerpoint/2010/main" val="13828632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CA20358-8630-754E-9CF3-A3DC780377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0291" y="812438"/>
            <a:ext cx="10676632" cy="4618543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425A665-312F-881F-05B9-F8C3B19E3CA0}"/>
              </a:ext>
            </a:extLst>
          </p:cNvPr>
          <p:cNvSpPr txBox="1"/>
          <p:nvPr/>
        </p:nvSpPr>
        <p:spPr>
          <a:xfrm>
            <a:off x="783508" y="4909270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8135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15. ~</a:t>
            </a:r>
            <a:r>
              <a:rPr lang="ja-JP" altLang="en-US" dirty="0"/>
              <a:t>にもかかわらず</a:t>
            </a:r>
            <a:r>
              <a:rPr lang="en-US" altLang="ja-JP" dirty="0"/>
              <a:t> (=~</a:t>
            </a:r>
            <a:r>
              <a:rPr lang="ja-JP" altLang="en-US" dirty="0"/>
              <a:t>のに）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「のに」と意味的には、同じであるが、「にもかかわらず</a:t>
            </a:r>
            <a:r>
              <a:rPr lang="en-US" altLang="ja-JP" dirty="0"/>
              <a:t> </a:t>
            </a:r>
            <a:r>
              <a:rPr lang="ja-JP" altLang="en-US" dirty="0"/>
              <a:t>」の方がもっとフォーマルである。</a:t>
            </a:r>
            <a:endParaRPr lang="en-US" altLang="ja-JP" dirty="0"/>
          </a:p>
          <a:p>
            <a:endParaRPr lang="en-US" dirty="0"/>
          </a:p>
          <a:p>
            <a:r>
              <a:rPr lang="en-US" dirty="0"/>
              <a:t>A: </a:t>
            </a:r>
            <a:r>
              <a:rPr lang="ja-JP" altLang="en-US" dirty="0"/>
              <a:t>試験できた？</a:t>
            </a:r>
            <a:endParaRPr lang="en-US" altLang="ja-JP" dirty="0"/>
          </a:p>
          <a:p>
            <a:r>
              <a:rPr lang="en-US" dirty="0"/>
              <a:t>B:</a:t>
            </a:r>
            <a:r>
              <a:rPr lang="ja-JP" altLang="en-US" dirty="0"/>
              <a:t>う</a:t>
            </a:r>
            <a:r>
              <a:rPr lang="en-US" altLang="ja-JP" dirty="0"/>
              <a:t>〜</a:t>
            </a:r>
            <a:r>
              <a:rPr lang="ja-JP" altLang="en-US" dirty="0"/>
              <a:t>ん、すごく勉強した</a:t>
            </a:r>
            <a:r>
              <a:rPr lang="en-US" altLang="ja-JP" dirty="0"/>
              <a:t>{</a:t>
            </a:r>
            <a:r>
              <a:rPr lang="ja-JP" altLang="en-US" dirty="0"/>
              <a:t>のに</a:t>
            </a:r>
            <a:r>
              <a:rPr lang="en-US" altLang="ja-JP" dirty="0"/>
              <a:t>/???</a:t>
            </a:r>
            <a:r>
              <a:rPr lang="ja-JP" altLang="en-US" dirty="0"/>
              <a:t>にもかかわらず</a:t>
            </a:r>
            <a:r>
              <a:rPr lang="en-US" altLang="ja-JP" dirty="0"/>
              <a:t>}</a:t>
            </a:r>
            <a:r>
              <a:rPr lang="ja-JP" altLang="en-US" dirty="0"/>
              <a:t>、ぜんぜんできなかった。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5975974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014369C-B7F5-8747-B78D-FB4C157271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2208" y="592570"/>
            <a:ext cx="9198301" cy="5295612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15800C8-E50F-AD73-3345-75FCE048D81D}"/>
              </a:ext>
            </a:extLst>
          </p:cNvPr>
          <p:cNvSpPr txBox="1"/>
          <p:nvPr/>
        </p:nvSpPr>
        <p:spPr>
          <a:xfrm>
            <a:off x="1283571" y="5888182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3020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14" y="18255"/>
            <a:ext cx="10515600" cy="1325563"/>
          </a:xfrm>
        </p:spPr>
        <p:txBody>
          <a:bodyPr/>
          <a:lstStyle/>
          <a:p>
            <a:r>
              <a:rPr lang="en-US" dirty="0"/>
              <a:t>16. </a:t>
            </a:r>
            <a:r>
              <a:rPr lang="ja-JP" altLang="en-US" dirty="0"/>
              <a:t>せっかく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314" y="1284514"/>
            <a:ext cx="10907486" cy="4892449"/>
          </a:xfrm>
        </p:spPr>
        <p:txBody>
          <a:bodyPr>
            <a:normAutofit fontScale="70000" lnSpcReduction="20000"/>
          </a:bodyPr>
          <a:lstStyle/>
          <a:p>
            <a:r>
              <a:rPr lang="ja-JP" altLang="en-US" dirty="0"/>
              <a:t>せっかく</a:t>
            </a:r>
            <a:r>
              <a:rPr lang="en-US" altLang="ja-JP" dirty="0"/>
              <a:t> …….</a:t>
            </a:r>
            <a:r>
              <a:rPr lang="ja-JP" altLang="en-US" dirty="0"/>
              <a:t>ん・のだから、</a:t>
            </a:r>
            <a:r>
              <a:rPr lang="en-US" altLang="ja-JP" dirty="0"/>
              <a:t>……</a:t>
            </a:r>
          </a:p>
          <a:p>
            <a:r>
              <a:rPr lang="ja-JP" altLang="en-US" dirty="0"/>
              <a:t>せっかく</a:t>
            </a:r>
            <a:r>
              <a:rPr lang="en-US" altLang="ja-JP" dirty="0"/>
              <a:t>….</a:t>
            </a:r>
            <a:r>
              <a:rPr lang="ja-JP" altLang="en-US" dirty="0"/>
              <a:t>のに、</a:t>
            </a:r>
            <a:r>
              <a:rPr lang="en-US" altLang="ja-JP" dirty="0"/>
              <a:t>….</a:t>
            </a:r>
          </a:p>
          <a:p>
            <a:r>
              <a:rPr lang="ja-JP" altLang="en-US" dirty="0"/>
              <a:t>せっかく</a:t>
            </a:r>
            <a:r>
              <a:rPr lang="en-US" altLang="ja-JP" dirty="0"/>
              <a:t>….</a:t>
            </a:r>
            <a:r>
              <a:rPr lang="ja-JP" altLang="en-US" dirty="0"/>
              <a:t>けど</a:t>
            </a:r>
            <a:r>
              <a:rPr lang="ja-JP" altLang="en-US"/>
              <a:t>、</a:t>
            </a:r>
            <a:r>
              <a:rPr lang="en-US" altLang="ja-JP" dirty="0"/>
              <a:t>….</a:t>
            </a:r>
          </a:p>
          <a:p>
            <a:endParaRPr lang="en-US" altLang="ja-JP" dirty="0"/>
          </a:p>
          <a:p>
            <a:r>
              <a:rPr lang="ja-JP" altLang="en-US" dirty="0"/>
              <a:t>せっかくケーキを焼いたんだから、たくさん食べてください。</a:t>
            </a:r>
            <a:endParaRPr lang="en-US" altLang="ja-JP" dirty="0"/>
          </a:p>
          <a:p>
            <a:r>
              <a:rPr lang="ja-JP" altLang="en-US" dirty="0"/>
              <a:t>せっかくケーキを焼いたのに、だれも食べてくれなかった。</a:t>
            </a:r>
            <a:endParaRPr lang="en-US" altLang="ja-JP" dirty="0"/>
          </a:p>
          <a:p>
            <a:r>
              <a:rPr lang="ja-JP" altLang="en-US" dirty="0"/>
              <a:t>せっかくケーキを焼いたけど、だれも食べて</a:t>
            </a:r>
            <a:r>
              <a:rPr lang="ja-JP" altLang="en-US"/>
              <a:t>くれなかった。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せっかく日本語を３年も勉強したんだから、</a:t>
            </a:r>
            <a:r>
              <a:rPr lang="en-US" altLang="ja-JP" dirty="0"/>
              <a:t>_____</a:t>
            </a:r>
          </a:p>
          <a:p>
            <a:r>
              <a:rPr lang="ja-JP" altLang="en-US" dirty="0"/>
              <a:t>せっかく日本語を３年も勉強したのに、</a:t>
            </a:r>
            <a:r>
              <a:rPr lang="en-US" altLang="ja-JP" dirty="0"/>
              <a:t>_____</a:t>
            </a:r>
          </a:p>
          <a:p>
            <a:r>
              <a:rPr lang="ja-JP" altLang="en-US" dirty="0"/>
              <a:t>せっかく日本語を３年も勉強したけど</a:t>
            </a:r>
            <a:r>
              <a:rPr lang="ja-JP" altLang="en-US"/>
              <a:t>、</a:t>
            </a:r>
            <a:r>
              <a:rPr lang="en-US" altLang="ja-JP" dirty="0"/>
              <a:t>_____</a:t>
            </a:r>
          </a:p>
          <a:p>
            <a:endParaRPr lang="en-US" altLang="ja-JP" dirty="0"/>
          </a:p>
          <a:p>
            <a:r>
              <a:rPr lang="en-US" altLang="ja-JP" dirty="0"/>
              <a:t>A: </a:t>
            </a:r>
            <a:r>
              <a:rPr lang="ja-JP" altLang="en-US"/>
              <a:t>今晩、うちに来ませんか。</a:t>
            </a:r>
            <a:endParaRPr lang="en-US" altLang="ja-JP" dirty="0"/>
          </a:p>
          <a:p>
            <a:r>
              <a:rPr lang="en-US" altLang="ja-JP" dirty="0"/>
              <a:t>B: </a:t>
            </a:r>
            <a:r>
              <a:rPr lang="ja-JP" altLang="en-US"/>
              <a:t>ありがとうございます。</a:t>
            </a:r>
            <a:r>
              <a:rPr lang="ja-JP" altLang="en-US" b="1">
                <a:solidFill>
                  <a:srgbClr val="FF0000"/>
                </a:solidFill>
              </a:rPr>
              <a:t>せっかくですが、</a:t>
            </a:r>
            <a:r>
              <a:rPr lang="en-US" altLang="ja-JP" dirty="0"/>
              <a:t>……</a:t>
            </a:r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952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1AD6F20-738F-3D4F-8D15-A38A237DD8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3932" y="926161"/>
            <a:ext cx="11344135" cy="4795765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7D10DFA-11D4-DEC5-065E-89FE05A1C2A5}"/>
              </a:ext>
            </a:extLst>
          </p:cNvPr>
          <p:cNvSpPr txBox="1"/>
          <p:nvPr/>
        </p:nvSpPr>
        <p:spPr>
          <a:xfrm>
            <a:off x="1012108" y="5721926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8259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17. ~ {</a:t>
            </a:r>
            <a:r>
              <a:rPr lang="ja-JP" altLang="en-US" dirty="0"/>
              <a:t>と</a:t>
            </a:r>
            <a:r>
              <a:rPr lang="en-US" altLang="ja-JP" dirty="0"/>
              <a:t>/</a:t>
            </a:r>
            <a:r>
              <a:rPr lang="ja-JP" altLang="en-US" dirty="0"/>
              <a:t>って</a:t>
            </a:r>
            <a:r>
              <a:rPr lang="en-US" altLang="ja-JP" dirty="0"/>
              <a:t>}</a:t>
            </a:r>
            <a:r>
              <a:rPr lang="ja-JP" altLang="en-US" dirty="0"/>
              <a:t>言っても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5018" y="1510145"/>
            <a:ext cx="10688782" cy="4666818"/>
          </a:xfrm>
        </p:spPr>
        <p:txBody>
          <a:bodyPr>
            <a:normAutofit/>
          </a:bodyPr>
          <a:lstStyle/>
          <a:p>
            <a:r>
              <a:rPr lang="ja-JP" altLang="en-US" dirty="0"/>
              <a:t>春だと言っても、まだ寒い。</a:t>
            </a:r>
            <a:endParaRPr lang="en-US" altLang="ja-JP" dirty="0"/>
          </a:p>
          <a:p>
            <a:r>
              <a:rPr lang="ja-JP" altLang="en-US" dirty="0"/>
              <a:t>漢字が読めると言っても、まだ３００ぐらいしか読めない。</a:t>
            </a:r>
            <a:endParaRPr lang="en-US" altLang="ja-JP" dirty="0"/>
          </a:p>
          <a:p>
            <a:r>
              <a:rPr lang="ja-JP" altLang="en-US" dirty="0"/>
              <a:t>日本語がわからないと言っても、ぜんぜんわからないというわけでは</a:t>
            </a:r>
            <a:r>
              <a:rPr lang="ja-JP" altLang="en-US"/>
              <a:t>ない。</a:t>
            </a:r>
            <a:endParaRPr lang="en-US" altLang="ja-JP" dirty="0"/>
          </a:p>
          <a:p>
            <a:r>
              <a:rPr lang="ja-JP" altLang="en-US"/>
              <a:t>日本語がわかると言っても、＿＿＿＿＿＿＿＿</a:t>
            </a:r>
            <a:endParaRPr lang="en-US" altLang="ja-JP" dirty="0"/>
          </a:p>
          <a:p>
            <a:r>
              <a:rPr lang="ja-JP" altLang="en-US" dirty="0"/>
              <a:t>子供だと言っても、バカにしてはいけない。</a:t>
            </a:r>
            <a:endParaRPr lang="en-US" altLang="ja-JP" dirty="0"/>
          </a:p>
          <a:p>
            <a:r>
              <a:rPr lang="ja-JP" altLang="en-US" dirty="0"/>
              <a:t>学生だと言っても、＿＿＿＿＿＿＿＿＿＿＿＿＿</a:t>
            </a:r>
            <a:endParaRPr lang="en-US" altLang="ja-JP" dirty="0"/>
          </a:p>
          <a:p>
            <a:r>
              <a:rPr lang="ja-JP" altLang="en-US" dirty="0"/>
              <a:t>コンピューターだと言っても、＿＿＿＿＿＿＿＿＿＿</a:t>
            </a:r>
            <a:endParaRPr lang="en-US" altLang="ja-JP" dirty="0"/>
          </a:p>
          <a:p>
            <a:r>
              <a:rPr lang="ja-JP" altLang="en-US" dirty="0"/>
              <a:t>日本語の先生だと言っても、＿＿＿＿＿＿＿＿＿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1359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9927"/>
            <a:ext cx="10515600" cy="5027036"/>
          </a:xfrm>
        </p:spPr>
        <p:txBody>
          <a:bodyPr/>
          <a:lstStyle/>
          <a:p>
            <a:r>
              <a:rPr lang="en-US" dirty="0"/>
              <a:t>MIT</a:t>
            </a:r>
            <a:r>
              <a:rPr lang="ja-JP" altLang="en-US" dirty="0"/>
              <a:t>の学生だと言っても、＿＿＿＿＿＿＿＿</a:t>
            </a:r>
            <a:endParaRPr lang="en-US" altLang="ja-JP" dirty="0"/>
          </a:p>
          <a:p>
            <a:r>
              <a:rPr lang="ja-JP" altLang="en-US" dirty="0"/>
              <a:t>アメリカ人だと言っても</a:t>
            </a:r>
            <a:r>
              <a:rPr lang="ja-JP" altLang="en-US"/>
              <a:t>、＿＿＿＿＿＿＿</a:t>
            </a:r>
            <a:endParaRPr lang="en-US" altLang="ja-JP" dirty="0"/>
          </a:p>
          <a:p>
            <a:r>
              <a:rPr lang="ja-JP" altLang="en-US"/>
              <a:t>日本人だと言っても、＿＿＿＿＿＿＿</a:t>
            </a:r>
            <a:endParaRPr lang="en-US" altLang="ja-JP" dirty="0"/>
          </a:p>
          <a:p>
            <a:r>
              <a:rPr lang="ja-JP" altLang="en-US" dirty="0"/>
              <a:t>日本語を５年勉強したと言っても、＿＿＿＿＿＿＿</a:t>
            </a:r>
            <a:endParaRPr lang="en-US" altLang="ja-JP" dirty="0"/>
          </a:p>
          <a:p>
            <a:r>
              <a:rPr lang="ja-JP" altLang="en-US" dirty="0"/>
              <a:t>プログラミングができると言っても、＿＿＿＿＿＿</a:t>
            </a:r>
            <a:endParaRPr lang="en-US" altLang="ja-JP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2450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FE5B8CD-275D-C443-AD33-5234669984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381" y="1121857"/>
            <a:ext cx="11805238" cy="3657961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0F90ACB-798B-2E5C-7C5B-755D30A298C5}"/>
              </a:ext>
            </a:extLst>
          </p:cNvPr>
          <p:cNvSpPr txBox="1"/>
          <p:nvPr/>
        </p:nvSpPr>
        <p:spPr>
          <a:xfrm>
            <a:off x="769220" y="4452070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4786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18. </a:t>
            </a:r>
            <a:r>
              <a:rPr lang="ja-JP" altLang="en-US" dirty="0"/>
              <a:t>思うように</a:t>
            </a:r>
            <a:r>
              <a:rPr lang="en-US" altLang="ja-JP" dirty="0"/>
              <a:t>~ Neg.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思うようにいかない。</a:t>
            </a:r>
            <a:endParaRPr lang="en-US" altLang="ja-JP" dirty="0"/>
          </a:p>
          <a:p>
            <a:r>
              <a:rPr lang="ja-JP" altLang="en-US" dirty="0"/>
              <a:t>思うように進まない（すすまない）。</a:t>
            </a:r>
            <a:endParaRPr lang="en-US" altLang="ja-JP" dirty="0"/>
          </a:p>
          <a:p>
            <a:endParaRPr lang="en-US" dirty="0"/>
          </a:p>
          <a:p>
            <a:r>
              <a:rPr lang="ja-JP" altLang="en-US"/>
              <a:t>思うように仕事が進まない。</a:t>
            </a:r>
            <a:endParaRPr lang="en-US" altLang="ja-JP" dirty="0"/>
          </a:p>
          <a:p>
            <a:r>
              <a:rPr lang="ja-JP" altLang="en-US"/>
              <a:t>思うように日本語が話せない。</a:t>
            </a:r>
            <a:endParaRPr lang="en-US" altLang="ja-JP" dirty="0"/>
          </a:p>
          <a:p>
            <a:r>
              <a:rPr lang="ja-JP" altLang="en-US"/>
              <a:t>思うように</a:t>
            </a:r>
            <a:r>
              <a:rPr lang="en-US" altLang="ja-JP"/>
              <a:t>_________________________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3351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BDE0D11D-6411-4E11-F769-81CFAF33C2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0" y="2147094"/>
            <a:ext cx="8534400" cy="3708400"/>
          </a:xfrm>
        </p:spPr>
      </p:pic>
    </p:spTree>
    <p:extLst>
      <p:ext uri="{BB962C8B-B14F-4D97-AF65-F5344CB8AC3E}">
        <p14:creationId xmlns:p14="http://schemas.microsoft.com/office/powerpoint/2010/main" val="14705756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</TotalTime>
  <Words>2313</Words>
  <Application>Microsoft Macintosh PowerPoint</Application>
  <PresentationFormat>Widescreen</PresentationFormat>
  <Paragraphs>202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Arial</vt:lpstr>
      <vt:lpstr>Calibri</vt:lpstr>
      <vt:lpstr>Calibri Light</vt:lpstr>
      <vt:lpstr>Verdana</vt:lpstr>
      <vt:lpstr>Office Theme</vt:lpstr>
      <vt:lpstr>L. 9の文法</vt:lpstr>
      <vt:lpstr>PowerPoint Presentation</vt:lpstr>
      <vt:lpstr>1. ~ても〜なくても (whether do X or not)</vt:lpstr>
      <vt:lpstr>PowerPoint Presentation</vt:lpstr>
      <vt:lpstr>2. 前者は、…….後者は、…..</vt:lpstr>
      <vt:lpstr>PowerPoint Presentation</vt:lpstr>
      <vt:lpstr>3. XといったY　（xといったY: X is used to present examples of Y. )</vt:lpstr>
      <vt:lpstr>PowerPoint Presentation</vt:lpstr>
      <vt:lpstr>4. S1。一方(で)、S2。     Sentence 一方(で)…..</vt:lpstr>
      <vt:lpstr>PowerPoint Presentation</vt:lpstr>
      <vt:lpstr>5. あるいは</vt:lpstr>
      <vt:lpstr>PowerPoint Presentation</vt:lpstr>
      <vt:lpstr>6. なかなか ~ Neg (not easily…&lt;takes more time/effort than expected&gt;)</vt:lpstr>
      <vt:lpstr>PowerPoint Presentation</vt:lpstr>
      <vt:lpstr>PowerPoint Presentation</vt:lpstr>
      <vt:lpstr>7. つまり (that is)</vt:lpstr>
      <vt:lpstr>8. そこで　(therefore)</vt:lpstr>
      <vt:lpstr>PowerPoint Presentation</vt:lpstr>
      <vt:lpstr>9. ~以外（のNoun)/ ~以外に….</vt:lpstr>
      <vt:lpstr>PowerPoint Presentation</vt:lpstr>
      <vt:lpstr>10. 決して~neg.　(never; by no means; definitely not)</vt:lpstr>
      <vt:lpstr>PowerPoint Presentation</vt:lpstr>
      <vt:lpstr>11. Sentence という理由で…(because~)</vt:lpstr>
      <vt:lpstr>PowerPoint Presentation</vt:lpstr>
      <vt:lpstr>12. ~ら (plural suffix)</vt:lpstr>
      <vt:lpstr>PowerPoint Presentation</vt:lpstr>
      <vt:lpstr>13. ~に対して </vt:lpstr>
      <vt:lpstr>PowerPoint Presentation</vt:lpstr>
      <vt:lpstr>14. ~限り (as long as ~; as far as ~)　</vt:lpstr>
      <vt:lpstr>PowerPoint Presentation</vt:lpstr>
      <vt:lpstr>PowerPoint Presentation</vt:lpstr>
      <vt:lpstr>15. ~にもかかわらず (=~のに）</vt:lpstr>
      <vt:lpstr>PowerPoint Presentation</vt:lpstr>
      <vt:lpstr>16. せっかく</vt:lpstr>
      <vt:lpstr>PowerPoint Presentation</vt:lpstr>
      <vt:lpstr>17. ~ {と/って}言っても</vt:lpstr>
      <vt:lpstr>PowerPoint Presentation</vt:lpstr>
      <vt:lpstr>PowerPoint Presentation</vt:lpstr>
      <vt:lpstr>18. 思うように~ Neg.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MIT Japanese VI Tobira 第9課文法</dc:title>
  <dc:subject/>
  <dc:creator>Takako Aikawa</dc:creator>
  <cp:keywords/>
  <dc:description/>
  <cp:lastModifiedBy>H. Sharon Lin</cp:lastModifiedBy>
  <cp:revision>41</cp:revision>
  <dcterms:created xsi:type="dcterms:W3CDTF">2016-03-17T12:41:55Z</dcterms:created>
  <dcterms:modified xsi:type="dcterms:W3CDTF">2024-01-17T04:15:51Z</dcterms:modified>
  <cp:category/>
</cp:coreProperties>
</file>