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85" r:id="rId3"/>
    <p:sldId id="257" r:id="rId4"/>
    <p:sldId id="286" r:id="rId5"/>
    <p:sldId id="258" r:id="rId6"/>
    <p:sldId id="275" r:id="rId7"/>
    <p:sldId id="287" r:id="rId8"/>
    <p:sldId id="259" r:id="rId9"/>
    <p:sldId id="276" r:id="rId10"/>
    <p:sldId id="288" r:id="rId11"/>
    <p:sldId id="260" r:id="rId12"/>
    <p:sldId id="290" r:id="rId13"/>
    <p:sldId id="261" r:id="rId14"/>
    <p:sldId id="277" r:id="rId15"/>
    <p:sldId id="289" r:id="rId16"/>
    <p:sldId id="263" r:id="rId17"/>
    <p:sldId id="291" r:id="rId18"/>
    <p:sldId id="264" r:id="rId19"/>
    <p:sldId id="292" r:id="rId20"/>
    <p:sldId id="265" r:id="rId21"/>
    <p:sldId id="279" r:id="rId22"/>
    <p:sldId id="293" r:id="rId23"/>
    <p:sldId id="266" r:id="rId24"/>
    <p:sldId id="294" r:id="rId25"/>
    <p:sldId id="267" r:id="rId26"/>
    <p:sldId id="295" r:id="rId27"/>
    <p:sldId id="268" r:id="rId28"/>
    <p:sldId id="269" r:id="rId29"/>
    <p:sldId id="296" r:id="rId30"/>
    <p:sldId id="270" r:id="rId31"/>
    <p:sldId id="297" r:id="rId32"/>
    <p:sldId id="271" r:id="rId33"/>
    <p:sldId id="298" r:id="rId34"/>
    <p:sldId id="272" r:id="rId35"/>
    <p:sldId id="299" r:id="rId36"/>
    <p:sldId id="273" r:id="rId37"/>
    <p:sldId id="300" r:id="rId38"/>
    <p:sldId id="274" r:id="rId39"/>
    <p:sldId id="301" r:id="rId4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312096D-42E8-3245-A2EB-1AED609F3BB6}" v="1" dt="2021-03-11T13:12:52.38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873"/>
    <p:restoredTop sz="91973"/>
  </p:normalViewPr>
  <p:slideViewPr>
    <p:cSldViewPr snapToGrid="0" snapToObjects="1">
      <p:cViewPr varScale="1">
        <p:scale>
          <a:sx n="117" d="100"/>
          <a:sy n="117" d="100"/>
        </p:scale>
        <p:origin x="17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8306A-21C7-F441-B28B-397CF850B8DF}" type="datetimeFigureOut">
              <a:rPr lang="en-US" smtClean="0"/>
              <a:t>1/16/24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499CB-DE42-814B-AB06-5DE78755FD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15523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8306A-21C7-F441-B28B-397CF850B8DF}" type="datetimeFigureOut">
              <a:rPr lang="en-US" smtClean="0"/>
              <a:t>1/16/24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499CB-DE42-814B-AB06-5DE78755FD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9032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8306A-21C7-F441-B28B-397CF850B8DF}" type="datetimeFigureOut">
              <a:rPr lang="en-US" smtClean="0"/>
              <a:t>1/16/24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499CB-DE42-814B-AB06-5DE78755FD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57806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8306A-21C7-F441-B28B-397CF850B8DF}" type="datetimeFigureOut">
              <a:rPr lang="en-US" smtClean="0"/>
              <a:t>1/16/24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499CB-DE42-814B-AB06-5DE78755FD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39490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8306A-21C7-F441-B28B-397CF850B8DF}" type="datetimeFigureOut">
              <a:rPr lang="en-US" smtClean="0"/>
              <a:t>1/16/24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499CB-DE42-814B-AB06-5DE78755FD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25041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8306A-21C7-F441-B28B-397CF850B8DF}" type="datetimeFigureOut">
              <a:rPr lang="en-US" smtClean="0"/>
              <a:t>1/16/24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499CB-DE42-814B-AB06-5DE78755FD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09091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8306A-21C7-F441-B28B-397CF850B8DF}" type="datetimeFigureOut">
              <a:rPr lang="en-US" smtClean="0"/>
              <a:t>1/16/24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499CB-DE42-814B-AB06-5DE78755FD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7478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8306A-21C7-F441-B28B-397CF850B8DF}" type="datetimeFigureOut">
              <a:rPr lang="en-US" smtClean="0"/>
              <a:t>1/16/24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499CB-DE42-814B-AB06-5DE78755FD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55524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8306A-21C7-F441-B28B-397CF850B8DF}" type="datetimeFigureOut">
              <a:rPr lang="en-US" smtClean="0"/>
              <a:t>1/16/24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499CB-DE42-814B-AB06-5DE78755FD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39675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8306A-21C7-F441-B28B-397CF850B8DF}" type="datetimeFigureOut">
              <a:rPr lang="en-US" smtClean="0"/>
              <a:t>1/16/24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499CB-DE42-814B-AB06-5DE78755FD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75480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8306A-21C7-F441-B28B-397CF850B8DF}" type="datetimeFigureOut">
              <a:rPr lang="en-US" smtClean="0"/>
              <a:t>1/16/24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499CB-DE42-814B-AB06-5DE78755FD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85400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38306A-21C7-F441-B28B-397CF850B8DF}" type="datetimeFigureOut">
              <a:rPr lang="en-US" smtClean="0"/>
              <a:t>1/16/24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F499CB-DE42-814B-AB06-5DE78755FD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48398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ocw.mit.edu/help/faq-fair-use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ocw.mit.edu/help/faq-fair-use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ocw.mit.edu/help/faq-fair-use/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ocw.mit.edu/help/faq-fair-use/" TargetMode="Externa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ocw.mit.edu/help/faq-fair-use/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ocw.mit.edu/help/faq-fair-use/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ocw.mit.edu/help/faq-fair-use/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ocw.mit.edu/help/faq-fair-use/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ocw.mit.edu/help/faq-fair-use/" TargetMode="Externa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ocw.mit.edu/help/faq-fair-use/" TargetMode="Externa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ocw.mit.edu/help/faq-fair-use/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ocw.mit.edu/help/faq-fair-use/" TargetMode="Externa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ocw.mit.edu/help/faq-fair-use/" TargetMode="Externa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ocw.mit.edu/help/faq-fair-use/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ocw.mit.edu/help/faq-fair-use/" TargetMode="Externa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s://ocw.mit.edu/help/faq-fair-use/" TargetMode="Externa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s://ocw.mit.edu/help/faq-fair-use/" TargetMode="Externa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br>
              <a:rPr lang="en-US" dirty="0"/>
            </a:br>
            <a:r>
              <a:rPr lang="en-US" dirty="0"/>
              <a:t>L8</a:t>
            </a:r>
            <a:r>
              <a:rPr lang="ja-JP" altLang="en-US" dirty="0"/>
              <a:t>の文法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310742"/>
            <a:ext cx="9144000" cy="947057"/>
          </a:xfrm>
        </p:spPr>
        <p:txBody>
          <a:bodyPr/>
          <a:lstStyle/>
          <a:p>
            <a:r>
              <a:rPr lang="ja-JP" altLang="en-US"/>
              <a:t>相川孝子</a:t>
            </a:r>
            <a:r>
              <a:rPr lang="en-US" altLang="ja-JP" dirty="0"/>
              <a:t>, Spring 2023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61703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E28A109-A246-AC41-8EB4-66F2B91924C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7853" y="914400"/>
            <a:ext cx="11556293" cy="4629037"/>
          </a:xfr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63C2531-CE07-77A8-8C43-725687C0FF66}"/>
              </a:ext>
            </a:extLst>
          </p:cNvPr>
          <p:cNvSpPr txBox="1"/>
          <p:nvPr/>
        </p:nvSpPr>
        <p:spPr>
          <a:xfrm>
            <a:off x="654921" y="5572934"/>
            <a:ext cx="896110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© 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Kurosio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 Publishers. All rights reserved. This content is excluded from our Creative Commons license. For more information, see 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https://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ocw.mit.edu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/help/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faq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-fair-use/</a:t>
            </a:r>
            <a:endParaRPr lang="en-US" sz="800" dirty="0">
              <a:solidFill>
                <a:srgbClr val="222222"/>
              </a:solidFill>
              <a:effectLst/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98376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1. Noun</a:t>
            </a:r>
            <a:r>
              <a:rPr lang="ja-JP" altLang="en-US" b="1" dirty="0">
                <a:solidFill>
                  <a:srgbClr val="FF0000"/>
                </a:solidFill>
              </a:rPr>
              <a:t>は</a:t>
            </a:r>
            <a:r>
              <a:rPr lang="en-US" altLang="ja-JP" b="1" dirty="0">
                <a:solidFill>
                  <a:srgbClr val="FF0000"/>
                </a:solidFill>
              </a:rPr>
              <a:t>Noun {</a:t>
            </a:r>
            <a:r>
              <a:rPr lang="ja-JP" altLang="en-US" b="1" dirty="0">
                <a:solidFill>
                  <a:srgbClr val="FF0000"/>
                </a:solidFill>
              </a:rPr>
              <a:t>と</a:t>
            </a:r>
            <a:r>
              <a:rPr lang="en-US" altLang="ja-JP" b="1" dirty="0">
                <a:solidFill>
                  <a:srgbClr val="FF0000"/>
                </a:solidFill>
              </a:rPr>
              <a:t>/</a:t>
            </a:r>
            <a:r>
              <a:rPr lang="ja-JP" altLang="en-US" b="1" dirty="0">
                <a:solidFill>
                  <a:srgbClr val="FF0000"/>
                </a:solidFill>
              </a:rPr>
              <a:t>に</a:t>
            </a:r>
            <a:r>
              <a:rPr lang="en-US" altLang="ja-JP" b="1" dirty="0">
                <a:solidFill>
                  <a:srgbClr val="FF0000"/>
                </a:solidFill>
              </a:rPr>
              <a:t>}</a:t>
            </a:r>
            <a:r>
              <a:rPr lang="ja-JP" altLang="en-US" b="1" dirty="0">
                <a:solidFill>
                  <a:srgbClr val="FF0000"/>
                </a:solidFill>
              </a:rPr>
              <a:t>関係がある</a:t>
            </a:r>
            <a:r>
              <a:rPr lang="en-US" altLang="ja-JP" b="1" dirty="0">
                <a:solidFill>
                  <a:srgbClr val="FF0000"/>
                </a:solidFill>
              </a:rPr>
              <a:t> (x is related to Y)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/>
              <a:t>言語学は、数学と深い関係がある。</a:t>
            </a:r>
            <a:endParaRPr lang="en-US" altLang="ja-JP" dirty="0"/>
          </a:p>
          <a:p>
            <a:r>
              <a:rPr lang="ja-JP" altLang="en-US" dirty="0"/>
              <a:t>日本語は、中国語と関係があるでしょうか。</a:t>
            </a:r>
            <a:endParaRPr lang="en-US" altLang="ja-JP" dirty="0"/>
          </a:p>
          <a:p>
            <a:r>
              <a:rPr lang="en-US" altLang="ja-JP" dirty="0"/>
              <a:t>MIT</a:t>
            </a:r>
            <a:r>
              <a:rPr lang="ja-JP" altLang="en-US" dirty="0"/>
              <a:t>は、日本の企業と関係があるし、また大学ともいろいろな関係がある。</a:t>
            </a:r>
            <a:endParaRPr lang="en-US" altLang="ja-JP" dirty="0"/>
          </a:p>
          <a:p>
            <a:r>
              <a:rPr lang="ja-JP" altLang="en-US" dirty="0"/>
              <a:t>それは、私にはまったく関係ない。</a:t>
            </a:r>
            <a:endParaRPr lang="en-US" altLang="ja-JP" dirty="0"/>
          </a:p>
          <a:p>
            <a:r>
              <a:rPr lang="ja-JP" altLang="en-US" dirty="0"/>
              <a:t>私は、彼とはまったく関係ないわ。</a:t>
            </a:r>
            <a:endParaRPr lang="en-US" altLang="ja-JP" dirty="0"/>
          </a:p>
          <a:p>
            <a:r>
              <a:rPr lang="ja-JP" altLang="en-US" dirty="0"/>
              <a:t>アメリカは、どんな国と経済的な関係がありますか。</a:t>
            </a:r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6026136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1B4FCD7-C46C-2C45-8DC7-9467CC0F22B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51806" y="905215"/>
            <a:ext cx="10215901" cy="4436042"/>
          </a:xfr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46163AA-AD45-F391-D6BB-B1454C59DA2C}"/>
              </a:ext>
            </a:extLst>
          </p:cNvPr>
          <p:cNvSpPr txBox="1"/>
          <p:nvPr/>
        </p:nvSpPr>
        <p:spPr>
          <a:xfrm>
            <a:off x="1274353" y="5341257"/>
            <a:ext cx="896110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© 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Kurosio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 Publishers. All rights reserved. This content is excluded from our Creative Commons license. For more information, see 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https://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ocw.mit.edu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/help/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faq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-fair-use/</a:t>
            </a:r>
            <a:endParaRPr lang="en-US" sz="800" dirty="0">
              <a:solidFill>
                <a:srgbClr val="222222"/>
              </a:solidFill>
              <a:effectLst/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71499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2. ~(</a:t>
            </a:r>
            <a:r>
              <a:rPr lang="ja-JP" altLang="en-US" b="1" dirty="0">
                <a:solidFill>
                  <a:srgbClr val="FF0000"/>
                </a:solidFill>
              </a:rPr>
              <a:t>こと）によって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ja-JP" dirty="0"/>
              <a:t>[</a:t>
            </a:r>
            <a:r>
              <a:rPr lang="ja-JP" altLang="en-US" dirty="0"/>
              <a:t>復習</a:t>
            </a:r>
            <a:r>
              <a:rPr lang="en-US" altLang="ja-JP" dirty="0"/>
              <a:t>]</a:t>
            </a:r>
          </a:p>
          <a:p>
            <a:r>
              <a:rPr lang="en-US" altLang="ja-JP" b="1" dirty="0"/>
              <a:t>N</a:t>
            </a:r>
            <a:r>
              <a:rPr lang="ja-JP" altLang="en-US" b="1" dirty="0"/>
              <a:t>によって</a:t>
            </a:r>
            <a:r>
              <a:rPr lang="en-US" altLang="ja-JP" b="1" dirty="0"/>
              <a:t> ….Passive </a:t>
            </a:r>
          </a:p>
          <a:p>
            <a:r>
              <a:rPr lang="ja-JP" altLang="en-US" dirty="0"/>
              <a:t>この絵は、ピカソによって描</a:t>
            </a:r>
            <a:r>
              <a:rPr lang="en-US" altLang="ja-JP" dirty="0"/>
              <a:t>(</a:t>
            </a:r>
            <a:r>
              <a:rPr lang="ja-JP" altLang="en-US" dirty="0"/>
              <a:t>か</a:t>
            </a:r>
            <a:r>
              <a:rPr lang="en-US" altLang="ja-JP" dirty="0"/>
              <a:t>)</a:t>
            </a:r>
            <a:r>
              <a:rPr lang="ja-JP" altLang="en-US" dirty="0"/>
              <a:t>かれた。</a:t>
            </a:r>
            <a:endParaRPr lang="en-US" altLang="ja-JP" dirty="0"/>
          </a:p>
          <a:p>
            <a:r>
              <a:rPr lang="ja-JP" altLang="en-US" dirty="0"/>
              <a:t>この小説は、夏目漱石によって書かれた。</a:t>
            </a:r>
            <a:endParaRPr lang="en-US" altLang="ja-JP" dirty="0"/>
          </a:p>
          <a:p>
            <a:r>
              <a:rPr lang="ja-JP" altLang="en-US" dirty="0"/>
              <a:t>電気は、誰によって発見されましたか。</a:t>
            </a:r>
            <a:endParaRPr lang="en-US" altLang="ja-JP" dirty="0"/>
          </a:p>
          <a:p>
            <a:endParaRPr lang="en-US" altLang="ja-JP" dirty="0"/>
          </a:p>
          <a:p>
            <a:r>
              <a:rPr lang="en-US" altLang="ja-JP" b="1" dirty="0"/>
              <a:t>N</a:t>
            </a:r>
            <a:r>
              <a:rPr lang="ja-JP" altLang="en-US" b="1" dirty="0"/>
              <a:t>によって</a:t>
            </a:r>
            <a:r>
              <a:rPr lang="en-US" altLang="ja-JP" b="1" dirty="0"/>
              <a:t>….</a:t>
            </a:r>
            <a:r>
              <a:rPr lang="ja-JP" altLang="en-US" b="1" dirty="0"/>
              <a:t>（</a:t>
            </a:r>
            <a:r>
              <a:rPr lang="en-US" altLang="ja-JP" b="1" dirty="0"/>
              <a:t>due to/because of)</a:t>
            </a:r>
          </a:p>
          <a:p>
            <a:r>
              <a:rPr lang="ja-JP" altLang="en-US" dirty="0"/>
              <a:t>これは、地球温暖化によって起こったことです。</a:t>
            </a:r>
            <a:endParaRPr lang="en-US" altLang="ja-JP" dirty="0"/>
          </a:p>
          <a:p>
            <a:r>
              <a:rPr lang="ja-JP" altLang="en-US" dirty="0"/>
              <a:t>これは、先生の間違いによって起こったことです。</a:t>
            </a:r>
            <a:endParaRPr lang="en-US" altLang="ja-JP" dirty="0"/>
          </a:p>
          <a:p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2424970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17373"/>
            <a:ext cx="10896600" cy="1325563"/>
          </a:xfrm>
        </p:spPr>
        <p:txBody>
          <a:bodyPr/>
          <a:lstStyle/>
          <a:p>
            <a:r>
              <a:rPr lang="en-US" dirty="0"/>
              <a:t>~(</a:t>
            </a:r>
            <a:r>
              <a:rPr lang="ja-JP" altLang="en-US" dirty="0"/>
              <a:t>こと）によって</a:t>
            </a:r>
            <a:r>
              <a:rPr lang="en-US" altLang="ja-JP" dirty="0"/>
              <a:t>….</a:t>
            </a:r>
            <a:r>
              <a:rPr lang="ja-JP" altLang="en-US" dirty="0"/>
              <a:t>（</a:t>
            </a:r>
            <a:r>
              <a:rPr lang="en-US" altLang="ja-JP" dirty="0"/>
              <a:t>because of the fact that~)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77144"/>
            <a:ext cx="10896600" cy="3999820"/>
          </a:xfrm>
        </p:spPr>
        <p:txBody>
          <a:bodyPr/>
          <a:lstStyle/>
          <a:p>
            <a:r>
              <a:rPr lang="ja-JP" altLang="en-US" dirty="0"/>
              <a:t>車が増えたこと</a:t>
            </a:r>
            <a:r>
              <a:rPr lang="ja-JP" altLang="en-US" u="sng" dirty="0"/>
              <a:t>によって</a:t>
            </a:r>
            <a:r>
              <a:rPr lang="ja-JP" altLang="en-US" dirty="0"/>
              <a:t>、町の空気が</a:t>
            </a:r>
            <a:r>
              <a:rPr lang="ja-JP" altLang="en-US" u="sng" dirty="0"/>
              <a:t>悪くなった</a:t>
            </a:r>
            <a:r>
              <a:rPr lang="ja-JP" altLang="en-US" dirty="0"/>
              <a:t>。</a:t>
            </a:r>
            <a:endParaRPr lang="en-US" altLang="ja-JP" dirty="0"/>
          </a:p>
          <a:p>
            <a:r>
              <a:rPr lang="ja-JP" altLang="en-US" dirty="0"/>
              <a:t>ハイブリッドの車の数が増えたこと</a:t>
            </a:r>
            <a:r>
              <a:rPr lang="ja-JP" altLang="en-US" u="sng" dirty="0"/>
              <a:t>によって</a:t>
            </a:r>
            <a:r>
              <a:rPr lang="ja-JP" altLang="en-US" dirty="0"/>
              <a:t>、</a:t>
            </a:r>
            <a:r>
              <a:rPr lang="en-US" altLang="ja-JP" dirty="0"/>
              <a:t>…..</a:t>
            </a:r>
          </a:p>
          <a:p>
            <a:r>
              <a:rPr lang="ja-JP" altLang="en-US" dirty="0"/>
              <a:t>地球温暖化（ちきゅうおんだんか）</a:t>
            </a:r>
            <a:r>
              <a:rPr lang="ja-JP" altLang="en-US" u="sng" dirty="0"/>
              <a:t>によって</a:t>
            </a:r>
            <a:r>
              <a:rPr lang="ja-JP" altLang="en-US" dirty="0"/>
              <a:t>、暖冬（だんとう）のところが</a:t>
            </a:r>
            <a:r>
              <a:rPr lang="ja-JP" altLang="en-US" u="sng" dirty="0"/>
              <a:t>多くなっている</a:t>
            </a:r>
            <a:r>
              <a:rPr lang="ja-JP" altLang="en-US" dirty="0"/>
              <a:t>。</a:t>
            </a:r>
            <a:endParaRPr lang="en-US" altLang="ja-JP" dirty="0"/>
          </a:p>
          <a:p>
            <a:r>
              <a:rPr lang="ja-JP" altLang="en-US" dirty="0"/>
              <a:t>留学生の数が増えたこと</a:t>
            </a:r>
            <a:r>
              <a:rPr lang="ja-JP" altLang="en-US" u="sng" dirty="0"/>
              <a:t>によって</a:t>
            </a:r>
            <a:r>
              <a:rPr lang="ja-JP" altLang="en-US" dirty="0"/>
              <a:t>、日本語のクラスも</a:t>
            </a:r>
            <a:r>
              <a:rPr lang="ja-JP" altLang="en-US" u="sng" dirty="0"/>
              <a:t>多くなった</a:t>
            </a:r>
            <a:r>
              <a:rPr lang="ja-JP" altLang="en-US" dirty="0"/>
              <a:t>。</a:t>
            </a:r>
            <a:endParaRPr lang="en-US" altLang="ja-JP" dirty="0"/>
          </a:p>
          <a:p>
            <a:r>
              <a:rPr lang="ja-JP" altLang="en-US" dirty="0"/>
              <a:t>学費（がくひ）が上がったこと</a:t>
            </a:r>
            <a:r>
              <a:rPr lang="ja-JP" altLang="en-US" u="sng" dirty="0"/>
              <a:t>によって</a:t>
            </a:r>
            <a:r>
              <a:rPr lang="ja-JP" altLang="en-US" dirty="0"/>
              <a:t>、</a:t>
            </a:r>
            <a:r>
              <a:rPr lang="en-US" altLang="ja-JP" dirty="0"/>
              <a:t>……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52844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6E71AED-2C72-A248-8495-18272F90ACE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92254" y="461282"/>
            <a:ext cx="10367632" cy="5409200"/>
          </a:xfr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49FC7C3-CB18-835B-DCA8-7F9C69303640}"/>
              </a:ext>
            </a:extLst>
          </p:cNvPr>
          <p:cNvSpPr txBox="1"/>
          <p:nvPr/>
        </p:nvSpPr>
        <p:spPr>
          <a:xfrm>
            <a:off x="1185863" y="5900057"/>
            <a:ext cx="896110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© 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Kurosio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 Publishers. All rights reserved. This content is excluded from our Creative Commons license. For more information, see 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https://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ocw.mit.edu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/help/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faq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-fair-use/</a:t>
            </a:r>
            <a:endParaRPr lang="en-US" sz="800" dirty="0">
              <a:solidFill>
                <a:srgbClr val="222222"/>
              </a:solidFill>
              <a:effectLst/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34869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3. </a:t>
            </a:r>
            <a:r>
              <a:rPr lang="ja-JP" altLang="en-US" dirty="0"/>
              <a:t>すると</a:t>
            </a:r>
            <a:r>
              <a:rPr lang="en-US" altLang="ja-JP" dirty="0"/>
              <a:t> (conjunction: S1.  </a:t>
            </a:r>
            <a:r>
              <a:rPr lang="ja-JP" altLang="en-US" dirty="0"/>
              <a:t>する</a:t>
            </a:r>
            <a:r>
              <a:rPr lang="ja-JP" altLang="en-US" b="1" dirty="0"/>
              <a:t>と</a:t>
            </a:r>
            <a:r>
              <a:rPr lang="ja-JP" altLang="en-US" dirty="0"/>
              <a:t>、</a:t>
            </a:r>
            <a:r>
              <a:rPr lang="en-US" altLang="ja-JP" dirty="0"/>
              <a:t>S2.)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[</a:t>
            </a:r>
            <a:r>
              <a:rPr lang="ja-JP" altLang="en-US" dirty="0"/>
              <a:t>復習</a:t>
            </a:r>
            <a:r>
              <a:rPr lang="en-US" altLang="ja-JP" dirty="0"/>
              <a:t>]</a:t>
            </a:r>
            <a:endParaRPr lang="en-US" dirty="0"/>
          </a:p>
          <a:p>
            <a:r>
              <a:rPr lang="en-US" dirty="0"/>
              <a:t>X </a:t>
            </a:r>
            <a:r>
              <a:rPr lang="ja-JP" altLang="en-US" dirty="0"/>
              <a:t>と、</a:t>
            </a:r>
            <a:r>
              <a:rPr lang="en-US" altLang="ja-JP" dirty="0"/>
              <a:t>Y (if X, then automatically/inevitably Y; no control by the speaker)</a:t>
            </a:r>
          </a:p>
          <a:p>
            <a:endParaRPr lang="en-US" altLang="ja-JP" dirty="0"/>
          </a:p>
          <a:p>
            <a:r>
              <a:rPr lang="ja-JP" altLang="en-US" dirty="0"/>
              <a:t>ここにカードを入れると、お金が出ます。</a:t>
            </a:r>
            <a:endParaRPr lang="en-US" altLang="ja-JP" dirty="0"/>
          </a:p>
          <a:p>
            <a:r>
              <a:rPr lang="ja-JP" altLang="en-US" dirty="0"/>
              <a:t>春になると、花が咲きます。</a:t>
            </a:r>
            <a:endParaRPr lang="en-US" altLang="ja-JP" dirty="0"/>
          </a:p>
          <a:p>
            <a:r>
              <a:rPr lang="ja-JP" altLang="en-US" dirty="0"/>
              <a:t>冬になると、</a:t>
            </a:r>
            <a:r>
              <a:rPr lang="en-US" altLang="ja-JP" dirty="0"/>
              <a:t>……</a:t>
            </a:r>
          </a:p>
          <a:p>
            <a:r>
              <a:rPr lang="ja-JP" altLang="en-US" dirty="0"/>
              <a:t>夏になると、</a:t>
            </a:r>
            <a:r>
              <a:rPr lang="en-US" altLang="ja-JP" dirty="0"/>
              <a:t>……</a:t>
            </a:r>
          </a:p>
          <a:p>
            <a:r>
              <a:rPr lang="ja-JP" altLang="en-US" dirty="0"/>
              <a:t>秋になると、</a:t>
            </a:r>
            <a:r>
              <a:rPr lang="en-US" altLang="ja-JP" dirty="0"/>
              <a:t>…..</a:t>
            </a:r>
          </a:p>
        </p:txBody>
      </p:sp>
    </p:spTree>
    <p:extLst>
      <p:ext uri="{BB962C8B-B14F-4D97-AF65-F5344CB8AC3E}">
        <p14:creationId xmlns:p14="http://schemas.microsoft.com/office/powerpoint/2010/main" val="5859729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すると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/>
              <a:t>青色と黄色を混ぜます。すると、緑色になります。</a:t>
            </a:r>
            <a:endParaRPr lang="en-US" altLang="ja-JP" dirty="0"/>
          </a:p>
          <a:p>
            <a:r>
              <a:rPr lang="en-US" dirty="0"/>
              <a:t>(=&gt;  _______________</a:t>
            </a:r>
            <a:r>
              <a:rPr lang="ja-JP" altLang="en-US" dirty="0"/>
              <a:t>混ぜると、</a:t>
            </a:r>
            <a:r>
              <a:rPr lang="en-US" altLang="ja-JP" dirty="0"/>
              <a:t>__________________)</a:t>
            </a:r>
          </a:p>
          <a:p>
            <a:endParaRPr lang="en-US" altLang="ja-JP" dirty="0"/>
          </a:p>
          <a:p>
            <a:endParaRPr lang="en-US" altLang="ja-JP" dirty="0"/>
          </a:p>
          <a:p>
            <a:r>
              <a:rPr lang="ja-JP" altLang="en-US" dirty="0"/>
              <a:t>このボタンをクリックすると、画面（がめん）の文字が大きくなります。</a:t>
            </a:r>
            <a:endParaRPr lang="en-US" altLang="ja-JP" dirty="0"/>
          </a:p>
          <a:p>
            <a:r>
              <a:rPr lang="ja-JP" altLang="en-US" dirty="0"/>
              <a:t>＝＞</a:t>
            </a:r>
            <a:endParaRPr lang="en-US" altLang="ja-JP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00449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15605FB-F611-7B4D-8EDA-245DA7814EF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91243" y="571500"/>
            <a:ext cx="8724900" cy="102870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FEE1085-2A23-E844-B6F0-BA06136CE1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271" y="1478643"/>
            <a:ext cx="10645486" cy="44577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A0C8A81-F5CB-19BD-E92B-918D4CF3255E}"/>
              </a:ext>
            </a:extLst>
          </p:cNvPr>
          <p:cNvSpPr txBox="1"/>
          <p:nvPr/>
        </p:nvSpPr>
        <p:spPr>
          <a:xfrm>
            <a:off x="1185863" y="5900057"/>
            <a:ext cx="896110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© 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Kurosio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 Publishers. All rights reserved. This content is excluded from our Creative Commons license. For more information, see 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4"/>
              </a:rPr>
              <a:t>https://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4"/>
              </a:rPr>
              <a:t>ocw.mit.edu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4"/>
              </a:rPr>
              <a:t>/help/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4"/>
              </a:rPr>
              <a:t>faq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4"/>
              </a:rPr>
              <a:t>-fair-use/</a:t>
            </a:r>
            <a:endParaRPr lang="en-US" sz="800" dirty="0">
              <a:solidFill>
                <a:srgbClr val="222222"/>
              </a:solidFill>
              <a:effectLst/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92538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4. ~</a:t>
            </a:r>
            <a:r>
              <a:rPr lang="ja-JP" altLang="en-US" b="1" dirty="0">
                <a:solidFill>
                  <a:srgbClr val="FF0000"/>
                </a:solidFill>
              </a:rPr>
              <a:t>通り（に）</a:t>
            </a:r>
            <a:r>
              <a:rPr lang="en-US" altLang="ja-JP" b="1" dirty="0">
                <a:solidFill>
                  <a:srgbClr val="FF0000"/>
                </a:solidFill>
              </a:rPr>
              <a:t>(the way ~; exactly like ~; etc.)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[    Sentence 1   ] </a:t>
            </a:r>
            <a:r>
              <a:rPr lang="ja-JP" altLang="en-US" dirty="0"/>
              <a:t>通りに、</a:t>
            </a:r>
            <a:r>
              <a:rPr lang="en-US" altLang="ja-JP" dirty="0"/>
              <a:t>Sentence 2.</a:t>
            </a:r>
          </a:p>
          <a:p>
            <a:r>
              <a:rPr lang="ja-JP" altLang="en-US" dirty="0"/>
              <a:t>先生が言った通りに、勉強しなさい！</a:t>
            </a:r>
            <a:endParaRPr lang="en-US" altLang="ja-JP" dirty="0"/>
          </a:p>
          <a:p>
            <a:r>
              <a:rPr lang="ja-JP" altLang="en-US" dirty="0"/>
              <a:t>母が</a:t>
            </a:r>
            <a:r>
              <a:rPr lang="ja-JP" altLang="en-US" u="sng" dirty="0"/>
              <a:t>教えてくれた</a:t>
            </a:r>
            <a:r>
              <a:rPr lang="ja-JP" altLang="en-US" dirty="0"/>
              <a:t>通りに作ったら、おいしいケーキができた。</a:t>
            </a:r>
            <a:endParaRPr lang="en-US" altLang="ja-JP" dirty="0"/>
          </a:p>
          <a:p>
            <a:r>
              <a:rPr lang="en-US" altLang="ja-JP" dirty="0"/>
              <a:t>*</a:t>
            </a:r>
            <a:r>
              <a:rPr lang="ja-JP" altLang="en-US" strike="sngStrike" dirty="0"/>
              <a:t>母の通りに作ったら</a:t>
            </a:r>
            <a:r>
              <a:rPr lang="ja-JP" altLang="en-US" dirty="0"/>
              <a:t>、おいしいケーキができた。</a:t>
            </a:r>
            <a:endParaRPr lang="en-US" altLang="ja-JP" dirty="0"/>
          </a:p>
          <a:p>
            <a:r>
              <a:rPr lang="en-US" dirty="0"/>
              <a:t>[Noun]</a:t>
            </a:r>
            <a:r>
              <a:rPr lang="ja-JP" altLang="en-US"/>
              <a:t>の通り</a:t>
            </a:r>
            <a:r>
              <a:rPr lang="en-US" altLang="ja-JP" dirty="0"/>
              <a:t>(</a:t>
            </a:r>
            <a:r>
              <a:rPr lang="ja-JP" altLang="en-US"/>
              <a:t>とおり</a:t>
            </a:r>
            <a:r>
              <a:rPr lang="en-US" altLang="ja-JP" dirty="0"/>
              <a:t>)</a:t>
            </a:r>
            <a:r>
              <a:rPr lang="ja-JP" altLang="en-US"/>
              <a:t>に</a:t>
            </a:r>
            <a:r>
              <a:rPr lang="en-US" altLang="ja-JP" dirty="0"/>
              <a:t>; </a:t>
            </a:r>
            <a:r>
              <a:rPr lang="ja-JP" altLang="en-US"/>
              <a:t>マニュアルの通りに、説明書の通りに</a:t>
            </a:r>
            <a:endParaRPr lang="en-US" dirty="0"/>
          </a:p>
          <a:p>
            <a:r>
              <a:rPr lang="en-US" dirty="0"/>
              <a:t>[Noun]</a:t>
            </a:r>
            <a:r>
              <a:rPr lang="ja-JP" altLang="en-US" dirty="0"/>
              <a:t>通り</a:t>
            </a:r>
            <a:r>
              <a:rPr lang="en-US" altLang="ja-JP" dirty="0"/>
              <a:t>(</a:t>
            </a:r>
            <a:r>
              <a:rPr lang="ja-JP" altLang="en-US" b="1" dirty="0"/>
              <a:t>ど</a:t>
            </a:r>
            <a:r>
              <a:rPr lang="ja-JP" altLang="en-US" dirty="0"/>
              <a:t>おり</a:t>
            </a:r>
            <a:r>
              <a:rPr lang="en-US" altLang="ja-JP" dirty="0"/>
              <a:t>)</a:t>
            </a:r>
            <a:r>
              <a:rPr lang="ja-JP" altLang="en-US" dirty="0"/>
              <a:t>に</a:t>
            </a:r>
            <a:endParaRPr lang="en-US" altLang="ja-JP" dirty="0"/>
          </a:p>
          <a:p>
            <a:pPr lvl="1"/>
            <a:r>
              <a:rPr lang="ja-JP" altLang="en-US" dirty="0"/>
              <a:t>指示通り（しじ</a:t>
            </a:r>
            <a:r>
              <a:rPr lang="ja-JP" altLang="en-US" b="1" dirty="0"/>
              <a:t>どおり</a:t>
            </a:r>
            <a:r>
              <a:rPr lang="ja-JP" altLang="en-US" dirty="0"/>
              <a:t>）に書いてください。</a:t>
            </a:r>
            <a:endParaRPr lang="en-US" altLang="ja-JP" dirty="0"/>
          </a:p>
          <a:p>
            <a:pPr lvl="1"/>
            <a:r>
              <a:rPr lang="ja-JP" altLang="en-US" dirty="0"/>
              <a:t>説明書通り（せつめいしょ</a:t>
            </a:r>
            <a:r>
              <a:rPr lang="ja-JP" altLang="en-US" b="1" dirty="0"/>
              <a:t>どおり</a:t>
            </a:r>
            <a:r>
              <a:rPr lang="ja-JP" altLang="en-US" dirty="0"/>
              <a:t>）に作ってください。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11748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D6F9AE4-8A14-194F-8E08-A395BE1463C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59305" y="519338"/>
            <a:ext cx="9555437" cy="5676093"/>
          </a:xfr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450DF09-902C-4074-4B16-E7EFB9787F4E}"/>
              </a:ext>
            </a:extLst>
          </p:cNvPr>
          <p:cNvSpPr txBox="1"/>
          <p:nvPr/>
        </p:nvSpPr>
        <p:spPr>
          <a:xfrm>
            <a:off x="1656469" y="6195431"/>
            <a:ext cx="896110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© 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Kurosio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 Publishers. All rights reserved. This content is excluded from our Creative Commons license. For more information, see 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https://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ocw.mit.edu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/help/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faq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-fair-use/</a:t>
            </a:r>
            <a:endParaRPr lang="en-US" sz="800" dirty="0">
              <a:solidFill>
                <a:srgbClr val="222222"/>
              </a:solidFill>
              <a:effectLst/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46836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5. V/</a:t>
            </a:r>
            <a:r>
              <a:rPr lang="en-US" b="1" dirty="0" err="1">
                <a:solidFill>
                  <a:srgbClr val="FF0000"/>
                </a:solidFill>
              </a:rPr>
              <a:t>Adj-eba</a:t>
            </a:r>
            <a:r>
              <a:rPr lang="en-US" b="1" dirty="0">
                <a:solidFill>
                  <a:srgbClr val="FF0000"/>
                </a:solidFill>
              </a:rPr>
              <a:t>  V/</a:t>
            </a:r>
            <a:r>
              <a:rPr lang="en-US" b="1" dirty="0" err="1">
                <a:solidFill>
                  <a:srgbClr val="FF0000"/>
                </a:solidFill>
              </a:rPr>
              <a:t>Adj</a:t>
            </a:r>
            <a:r>
              <a:rPr lang="en-US" b="1" dirty="0">
                <a:solidFill>
                  <a:srgbClr val="FF0000"/>
                </a:solidFill>
              </a:rPr>
              <a:t>-plain </a:t>
            </a:r>
            <a:r>
              <a:rPr lang="ja-JP" altLang="en-US" b="1" dirty="0">
                <a:solidFill>
                  <a:srgbClr val="FF0000"/>
                </a:solidFill>
              </a:rPr>
              <a:t>ほど</a:t>
            </a:r>
            <a:r>
              <a:rPr lang="en-US" altLang="ja-JP" b="1" dirty="0">
                <a:solidFill>
                  <a:srgbClr val="FF0000"/>
                </a:solidFill>
              </a:rPr>
              <a:t>….</a:t>
            </a:r>
            <a:br>
              <a:rPr lang="en-US" altLang="ja-JP" b="1" dirty="0">
                <a:solidFill>
                  <a:srgbClr val="FF0000"/>
                </a:solidFill>
              </a:rPr>
            </a:br>
            <a:r>
              <a:rPr lang="en-US" altLang="ja-JP" b="1" dirty="0">
                <a:solidFill>
                  <a:srgbClr val="FF0000"/>
                </a:solidFill>
              </a:rPr>
              <a:t>(</a:t>
            </a:r>
            <a:r>
              <a:rPr lang="en-US" altLang="ja-JP" dirty="0">
                <a:solidFill>
                  <a:srgbClr val="FF0000"/>
                </a:solidFill>
              </a:rPr>
              <a:t>the more ~, the more ~)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ja-JP" altLang="en-US" dirty="0"/>
              <a:t>飲めば飲むほど</a:t>
            </a:r>
            <a:endParaRPr lang="en-US" altLang="ja-JP" dirty="0"/>
          </a:p>
          <a:p>
            <a:r>
              <a:rPr lang="ja-JP" altLang="en-US" dirty="0"/>
              <a:t>食べれば食べるほど</a:t>
            </a:r>
            <a:endParaRPr lang="en-US" altLang="ja-JP" dirty="0"/>
          </a:p>
          <a:p>
            <a:r>
              <a:rPr lang="ja-JP" altLang="en-US" dirty="0"/>
              <a:t>すればするほど</a:t>
            </a:r>
            <a:endParaRPr lang="en-US" altLang="ja-JP" dirty="0"/>
          </a:p>
          <a:p>
            <a:r>
              <a:rPr lang="ja-JP" altLang="en-US" dirty="0"/>
              <a:t>あればあるほど</a:t>
            </a:r>
            <a:endParaRPr lang="en-US" altLang="ja-JP" dirty="0"/>
          </a:p>
          <a:p>
            <a:endParaRPr lang="en-US" dirty="0"/>
          </a:p>
          <a:p>
            <a:r>
              <a:rPr lang="ja-JP" altLang="en-US" dirty="0"/>
              <a:t>近ければ近いほど</a:t>
            </a:r>
            <a:endParaRPr lang="en-US" altLang="ja-JP" dirty="0"/>
          </a:p>
          <a:p>
            <a:r>
              <a:rPr lang="ja-JP" altLang="en-US" dirty="0"/>
              <a:t>速ければ速いほど</a:t>
            </a:r>
            <a:endParaRPr lang="en-US" altLang="ja-JP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84627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10515600" cy="5491163"/>
          </a:xfrm>
        </p:spPr>
        <p:txBody>
          <a:bodyPr/>
          <a:lstStyle/>
          <a:p>
            <a:r>
              <a:rPr lang="ja-JP" altLang="en-US" dirty="0"/>
              <a:t>便利であればあるほど</a:t>
            </a:r>
            <a:r>
              <a:rPr lang="en-US" altLang="ja-JP" dirty="0"/>
              <a:t>/</a:t>
            </a:r>
            <a:r>
              <a:rPr lang="ja-JP" altLang="en-US" dirty="0"/>
              <a:t>便利なら便利なほど</a:t>
            </a:r>
            <a:endParaRPr lang="en-US" altLang="ja-JP" dirty="0"/>
          </a:p>
          <a:p>
            <a:r>
              <a:rPr lang="ja-JP" altLang="en-US" dirty="0"/>
              <a:t>立派であればあるほど</a:t>
            </a:r>
            <a:r>
              <a:rPr lang="en-US" altLang="ja-JP" dirty="0"/>
              <a:t>/</a:t>
            </a:r>
            <a:r>
              <a:rPr lang="ja-JP" altLang="en-US" dirty="0"/>
              <a:t>立派なら立派なほど</a:t>
            </a:r>
            <a:endParaRPr lang="en-US" altLang="ja-JP" dirty="0"/>
          </a:p>
          <a:p>
            <a:r>
              <a:rPr lang="en-US" altLang="ja-JP" dirty="0"/>
              <a:t>[</a:t>
            </a:r>
            <a:r>
              <a:rPr lang="ja-JP" altLang="en-US" dirty="0"/>
              <a:t>有名</a:t>
            </a:r>
            <a:r>
              <a:rPr lang="en-US" altLang="ja-JP" dirty="0"/>
              <a:t>]</a:t>
            </a:r>
          </a:p>
          <a:p>
            <a:r>
              <a:rPr lang="en-US" altLang="ja-JP" dirty="0"/>
              <a:t>[</a:t>
            </a:r>
            <a:r>
              <a:rPr lang="ja-JP" altLang="en-US" dirty="0"/>
              <a:t>きれい</a:t>
            </a:r>
            <a:r>
              <a:rPr lang="en-US" altLang="ja-JP" dirty="0"/>
              <a:t>]</a:t>
            </a:r>
          </a:p>
          <a:p>
            <a:endParaRPr lang="en-US" dirty="0"/>
          </a:p>
          <a:p>
            <a:r>
              <a:rPr lang="ja-JP" altLang="en-US" dirty="0"/>
              <a:t>いい大学であればあるほど</a:t>
            </a:r>
            <a:endParaRPr lang="en-US" altLang="ja-JP" dirty="0"/>
          </a:p>
          <a:p>
            <a:r>
              <a:rPr lang="en-US" altLang="ja-JP" dirty="0"/>
              <a:t>[</a:t>
            </a:r>
            <a:r>
              <a:rPr lang="ja-JP" altLang="en-US" dirty="0"/>
              <a:t>いい先生</a:t>
            </a:r>
            <a:r>
              <a:rPr lang="en-US" altLang="ja-JP" dirty="0"/>
              <a:t>]</a:t>
            </a:r>
          </a:p>
          <a:p>
            <a:r>
              <a:rPr lang="en-US" altLang="ja-JP" dirty="0"/>
              <a:t>[</a:t>
            </a:r>
            <a:r>
              <a:rPr lang="ja-JP" altLang="en-US" dirty="0"/>
              <a:t>高級ホテル</a:t>
            </a:r>
            <a:r>
              <a:rPr lang="en-US" altLang="ja-JP" dirty="0"/>
              <a:t>]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71763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AD7000D-A85F-524C-A5BF-C57853D1846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46858" y="729821"/>
            <a:ext cx="10527542" cy="5398357"/>
          </a:xfr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7B487E0-A0ED-60C7-2189-6D77FF855AB2}"/>
              </a:ext>
            </a:extLst>
          </p:cNvPr>
          <p:cNvSpPr txBox="1"/>
          <p:nvPr/>
        </p:nvSpPr>
        <p:spPr>
          <a:xfrm>
            <a:off x="1117600" y="6128178"/>
            <a:ext cx="896110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© 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Kurosio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 Publishers. All rights reserved. This content is excluded from our Creative Commons license. For more information, see 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https://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ocw.mit.edu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/help/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faq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-fair-use/</a:t>
            </a:r>
            <a:endParaRPr lang="en-US" sz="800" dirty="0">
              <a:solidFill>
                <a:srgbClr val="222222"/>
              </a:solidFill>
              <a:effectLst/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07047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6. </a:t>
            </a:r>
            <a:r>
              <a:rPr lang="ja-JP" altLang="en-US" dirty="0"/>
              <a:t>さて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25844"/>
            <a:ext cx="10515600" cy="4751119"/>
          </a:xfrm>
        </p:spPr>
        <p:txBody>
          <a:bodyPr/>
          <a:lstStyle/>
          <a:p>
            <a:r>
              <a:rPr lang="ja-JP" altLang="en-US" dirty="0"/>
              <a:t>接続詞</a:t>
            </a:r>
            <a:r>
              <a:rPr lang="ja-JP" altLang="en-US"/>
              <a:t>の復習</a:t>
            </a:r>
            <a:endParaRPr lang="en-US" altLang="ja-JP" dirty="0"/>
          </a:p>
          <a:p>
            <a:pPr marL="0" indent="0">
              <a:buNone/>
            </a:pPr>
            <a:endParaRPr lang="en-US" altLang="ja-JP" dirty="0"/>
          </a:p>
          <a:p>
            <a:r>
              <a:rPr lang="en-US" altLang="ja-JP" dirty="0"/>
              <a:t>S1</a:t>
            </a:r>
            <a:r>
              <a:rPr lang="ja-JP" altLang="en-US" dirty="0"/>
              <a:t>。さて、</a:t>
            </a:r>
            <a:r>
              <a:rPr lang="en-US" altLang="ja-JP" dirty="0"/>
              <a:t>S2</a:t>
            </a:r>
            <a:r>
              <a:rPr lang="ja-JP" altLang="en-US" dirty="0"/>
              <a:t>。</a:t>
            </a:r>
            <a:r>
              <a:rPr lang="en-US" altLang="ja-JP" dirty="0"/>
              <a:t>(signaling a new topic)….</a:t>
            </a:r>
          </a:p>
          <a:p>
            <a:endParaRPr lang="en-US" altLang="ja-JP" dirty="0"/>
          </a:p>
          <a:p>
            <a:r>
              <a:rPr lang="en-US" altLang="ja-JP" dirty="0"/>
              <a:t>S1</a:t>
            </a:r>
            <a:r>
              <a:rPr lang="ja-JP" altLang="en-US" dirty="0"/>
              <a:t>。では</a:t>
            </a:r>
            <a:r>
              <a:rPr lang="en-US" altLang="ja-JP" dirty="0"/>
              <a:t>/</a:t>
            </a:r>
            <a:r>
              <a:rPr lang="ja-JP" altLang="en-US" dirty="0"/>
              <a:t>じゃ、</a:t>
            </a:r>
            <a:r>
              <a:rPr lang="en-US" altLang="ja-JP" dirty="0"/>
              <a:t>S2</a:t>
            </a:r>
            <a:r>
              <a:rPr lang="ja-JP" altLang="en-US"/>
              <a:t>。</a:t>
            </a:r>
            <a:endParaRPr lang="en-US" altLang="ja-JP" dirty="0"/>
          </a:p>
          <a:p>
            <a:r>
              <a:rPr lang="en-US" altLang="ja-JP" dirty="0"/>
              <a:t>S1</a:t>
            </a:r>
            <a:r>
              <a:rPr lang="ja-JP" altLang="en-US" dirty="0"/>
              <a:t>。ところで、</a:t>
            </a:r>
            <a:r>
              <a:rPr lang="en-US" altLang="ja-JP" dirty="0"/>
              <a:t>S2</a:t>
            </a:r>
            <a:r>
              <a:rPr lang="ja-JP" altLang="en-US" dirty="0"/>
              <a:t>。</a:t>
            </a:r>
            <a:endParaRPr lang="en-US" altLang="ja-JP" dirty="0"/>
          </a:p>
          <a:p>
            <a:r>
              <a:rPr lang="en-US" altLang="ja-JP" dirty="0"/>
              <a:t>S1</a:t>
            </a:r>
            <a:r>
              <a:rPr lang="ja-JP" altLang="en-US" dirty="0"/>
              <a:t>。しかし</a:t>
            </a:r>
            <a:r>
              <a:rPr lang="en-US" altLang="ja-JP" dirty="0"/>
              <a:t>/</a:t>
            </a:r>
            <a:r>
              <a:rPr lang="ja-JP" altLang="en-US" dirty="0"/>
              <a:t>でも、</a:t>
            </a:r>
            <a:r>
              <a:rPr lang="en-US" altLang="ja-JP" dirty="0"/>
              <a:t>S2</a:t>
            </a:r>
            <a:r>
              <a:rPr lang="ja-JP" altLang="en-US" dirty="0"/>
              <a:t>。</a:t>
            </a:r>
            <a:endParaRPr lang="en-US" altLang="ja-JP" dirty="0"/>
          </a:p>
          <a:p>
            <a:endParaRPr lang="en-US" altLang="ja-JP" b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76303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B30D575-1740-B24B-9C74-008B6D8A57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5595" y="742667"/>
            <a:ext cx="11210156" cy="5007203"/>
          </a:xfr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CE2AF1A-C3C1-1DEF-9725-7064FB78E817}"/>
              </a:ext>
            </a:extLst>
          </p:cNvPr>
          <p:cNvSpPr txBox="1"/>
          <p:nvPr/>
        </p:nvSpPr>
        <p:spPr>
          <a:xfrm>
            <a:off x="1185863" y="5642148"/>
            <a:ext cx="896110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© 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Kurosio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 Publishers. All rights reserved. This content is excluded from our Creative Commons license. For more information, see 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https://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ocw.mit.edu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/help/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faq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-fair-use/</a:t>
            </a:r>
            <a:endParaRPr lang="en-US" sz="800" dirty="0">
              <a:solidFill>
                <a:srgbClr val="222222"/>
              </a:solidFill>
              <a:effectLst/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06768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7. Noun</a:t>
            </a:r>
            <a:r>
              <a:rPr lang="ja-JP" altLang="en-US" b="1" dirty="0">
                <a:solidFill>
                  <a:srgbClr val="FF0000"/>
                </a:solidFill>
              </a:rPr>
              <a:t>を中心</a:t>
            </a:r>
            <a:r>
              <a:rPr lang="en-US" altLang="ja-JP" b="1" dirty="0">
                <a:solidFill>
                  <a:srgbClr val="FF0000"/>
                </a:solidFill>
              </a:rPr>
              <a:t>{</a:t>
            </a:r>
            <a:r>
              <a:rPr lang="ja-JP" altLang="en-US" b="1" dirty="0">
                <a:solidFill>
                  <a:srgbClr val="FF0000"/>
                </a:solidFill>
              </a:rPr>
              <a:t>と</a:t>
            </a:r>
            <a:r>
              <a:rPr lang="en-US" altLang="ja-JP" b="1" dirty="0">
                <a:solidFill>
                  <a:srgbClr val="FF0000"/>
                </a:solidFill>
              </a:rPr>
              <a:t>/</a:t>
            </a:r>
            <a:r>
              <a:rPr lang="ja-JP" altLang="en-US" b="1" dirty="0">
                <a:solidFill>
                  <a:srgbClr val="FF0000"/>
                </a:solidFill>
              </a:rPr>
              <a:t>に</a:t>
            </a:r>
            <a:r>
              <a:rPr lang="en-US" altLang="ja-JP" b="1" dirty="0">
                <a:solidFill>
                  <a:srgbClr val="FF0000"/>
                </a:solidFill>
              </a:rPr>
              <a:t>}</a:t>
            </a:r>
            <a:r>
              <a:rPr lang="ja-JP" altLang="en-US" b="1" dirty="0">
                <a:solidFill>
                  <a:srgbClr val="FF0000"/>
                </a:solidFill>
              </a:rPr>
              <a:t>する</a:t>
            </a:r>
            <a:r>
              <a:rPr lang="en-US" altLang="ja-JP" b="1" dirty="0">
                <a:solidFill>
                  <a:srgbClr val="FF0000"/>
                </a:solidFill>
              </a:rPr>
              <a:t> (centering around; focusing on}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11036300" cy="4460875"/>
          </a:xfrm>
        </p:spPr>
        <p:txBody>
          <a:bodyPr>
            <a:normAutofit lnSpcReduction="10000"/>
          </a:bodyPr>
          <a:lstStyle/>
          <a:p>
            <a:r>
              <a:rPr lang="en-US" dirty="0"/>
              <a:t>~</a:t>
            </a:r>
            <a:r>
              <a:rPr lang="ja-JP" altLang="en-US" dirty="0"/>
              <a:t>を中心としている。</a:t>
            </a:r>
            <a:endParaRPr lang="en-US" altLang="ja-JP" dirty="0"/>
          </a:p>
          <a:p>
            <a:r>
              <a:rPr lang="en-US" altLang="ja-JP" dirty="0"/>
              <a:t>~</a:t>
            </a:r>
            <a:r>
              <a:rPr lang="ja-JP" altLang="en-US" dirty="0"/>
              <a:t>を中心として、</a:t>
            </a:r>
            <a:r>
              <a:rPr lang="en-US" altLang="ja-JP" dirty="0"/>
              <a:t>Verb.</a:t>
            </a:r>
            <a:r>
              <a:rPr lang="ja-JP" altLang="en-US" dirty="0"/>
              <a:t>・中心に</a:t>
            </a:r>
            <a:r>
              <a:rPr lang="en-US" altLang="ja-JP" dirty="0"/>
              <a:t> Verb</a:t>
            </a:r>
          </a:p>
          <a:p>
            <a:r>
              <a:rPr lang="en-US" dirty="0"/>
              <a:t>~</a:t>
            </a:r>
            <a:r>
              <a:rPr lang="ja-JP" altLang="en-US" dirty="0"/>
              <a:t>を中心とした</a:t>
            </a:r>
            <a:r>
              <a:rPr lang="en-US" altLang="ja-JP" dirty="0"/>
              <a:t>Noun</a:t>
            </a:r>
          </a:p>
          <a:p>
            <a:endParaRPr lang="en-US" dirty="0"/>
          </a:p>
          <a:p>
            <a:r>
              <a:rPr lang="ja-JP" altLang="en-US" dirty="0"/>
              <a:t>私の言語学の研究は、日本語の形容詞を中心としています。</a:t>
            </a:r>
            <a:endParaRPr lang="en-US" dirty="0"/>
          </a:p>
          <a:p>
            <a:r>
              <a:rPr lang="ja-JP" altLang="en-US" dirty="0"/>
              <a:t>世界経済は、ウォール・ストリート街を中心として動いている。</a:t>
            </a:r>
            <a:endParaRPr lang="en-US" altLang="ja-JP" dirty="0"/>
          </a:p>
          <a:p>
            <a:r>
              <a:rPr lang="ja-JP" altLang="en-US" dirty="0"/>
              <a:t>九州を中心に、大雨が降っている。</a:t>
            </a:r>
            <a:endParaRPr lang="en-US" altLang="ja-JP" dirty="0"/>
          </a:p>
          <a:p>
            <a:r>
              <a:rPr lang="en-US" dirty="0"/>
              <a:t>MIT</a:t>
            </a:r>
            <a:r>
              <a:rPr lang="ja-JP" altLang="en-US"/>
              <a:t>を中心に、今どんなことが行われていますか。</a:t>
            </a:r>
            <a:endParaRPr lang="en-US" altLang="ja-JP" dirty="0"/>
          </a:p>
          <a:p>
            <a:r>
              <a:rPr lang="en-US" dirty="0"/>
              <a:t>MIT</a:t>
            </a:r>
            <a:r>
              <a:rPr lang="ja-JP" altLang="en-US"/>
              <a:t>を中心に、どんな研究が行われていますか。</a:t>
            </a:r>
            <a:endParaRPr lang="en-US" altLang="ja-JP" dirty="0"/>
          </a:p>
          <a:p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6234944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9BD4275-DAB4-A347-BD83-A9FA86F7C4E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93004" y="539264"/>
            <a:ext cx="9379796" cy="5863995"/>
          </a:xfr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47E5A01-9689-2AFA-B192-A1F2BF773391}"/>
              </a:ext>
            </a:extLst>
          </p:cNvPr>
          <p:cNvSpPr txBox="1"/>
          <p:nvPr/>
        </p:nvSpPr>
        <p:spPr>
          <a:xfrm>
            <a:off x="2011693" y="6403259"/>
            <a:ext cx="896110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© 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Kurosio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 Publishers. All rights reserved. This content is excluded from our Creative Commons license. For more information, see 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https://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ocw.mit.edu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/help/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faq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-fair-use/</a:t>
            </a:r>
            <a:endParaRPr lang="en-US" sz="800" dirty="0">
              <a:solidFill>
                <a:srgbClr val="222222"/>
              </a:solidFill>
              <a:effectLst/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383091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8. </a:t>
            </a:r>
            <a:r>
              <a:rPr lang="ja-JP" altLang="en-US" b="1" dirty="0">
                <a:solidFill>
                  <a:srgbClr val="FF0000"/>
                </a:solidFill>
              </a:rPr>
              <a:t>逆</a:t>
            </a:r>
            <a:r>
              <a:rPr lang="en-US" altLang="ja-JP" b="1" dirty="0">
                <a:solidFill>
                  <a:srgbClr val="FF0000"/>
                </a:solidFill>
              </a:rPr>
              <a:t>(</a:t>
            </a:r>
            <a:r>
              <a:rPr lang="ja-JP" altLang="en-US" b="1" dirty="0">
                <a:solidFill>
                  <a:srgbClr val="FF0000"/>
                </a:solidFill>
              </a:rPr>
              <a:t>ぎゃく）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X</a:t>
            </a:r>
            <a:r>
              <a:rPr lang="ja-JP" altLang="en-US" dirty="0"/>
              <a:t>は</a:t>
            </a:r>
            <a:r>
              <a:rPr lang="en-US" altLang="ja-JP" dirty="0"/>
              <a:t>Y</a:t>
            </a:r>
            <a:r>
              <a:rPr lang="ja-JP" altLang="en-US" b="1" dirty="0"/>
              <a:t>と</a:t>
            </a:r>
            <a:r>
              <a:rPr lang="ja-JP" altLang="en-US" dirty="0"/>
              <a:t>逆だ。</a:t>
            </a:r>
            <a:endParaRPr lang="en-US" altLang="ja-JP" dirty="0"/>
          </a:p>
          <a:p>
            <a:r>
              <a:rPr lang="ja-JP" altLang="en-US" dirty="0"/>
              <a:t>（</a:t>
            </a:r>
            <a:r>
              <a:rPr lang="en-US" altLang="ja-JP" dirty="0"/>
              <a:t>〜</a:t>
            </a:r>
            <a:r>
              <a:rPr lang="ja-JP" altLang="en-US" dirty="0"/>
              <a:t>と）逆に</a:t>
            </a:r>
            <a:r>
              <a:rPr lang="en-US" altLang="ja-JP" dirty="0"/>
              <a:t> Verb.</a:t>
            </a:r>
          </a:p>
          <a:p>
            <a:r>
              <a:rPr lang="ja-JP" altLang="en-US" dirty="0"/>
              <a:t>（</a:t>
            </a:r>
            <a:r>
              <a:rPr lang="en-US" altLang="ja-JP" dirty="0"/>
              <a:t>〜</a:t>
            </a:r>
            <a:r>
              <a:rPr lang="ja-JP" altLang="en-US" dirty="0"/>
              <a:t>と）逆の</a:t>
            </a:r>
            <a:r>
              <a:rPr lang="en-US" altLang="ja-JP" dirty="0"/>
              <a:t>Noun.</a:t>
            </a:r>
          </a:p>
          <a:p>
            <a:endParaRPr lang="en-US" dirty="0"/>
          </a:p>
          <a:p>
            <a:r>
              <a:rPr lang="en-US" dirty="0"/>
              <a:t>(cf. X</a:t>
            </a:r>
            <a:r>
              <a:rPr lang="ja-JP" altLang="en-US"/>
              <a:t>は</a:t>
            </a:r>
            <a:r>
              <a:rPr lang="en-US" altLang="ja-JP" dirty="0"/>
              <a:t>Y</a:t>
            </a:r>
            <a:r>
              <a:rPr lang="ja-JP" altLang="en-US" b="1"/>
              <a:t>と</a:t>
            </a:r>
            <a:r>
              <a:rPr lang="ja-JP" altLang="en-US"/>
              <a:t>同じだ。</a:t>
            </a:r>
            <a:r>
              <a:rPr lang="en-US" altLang="ja-JP" dirty="0"/>
              <a:t>X</a:t>
            </a:r>
            <a:r>
              <a:rPr lang="ja-JP" altLang="en-US"/>
              <a:t>は</a:t>
            </a:r>
            <a:r>
              <a:rPr lang="en-US" altLang="ja-JP" dirty="0"/>
              <a:t>Y</a:t>
            </a:r>
            <a:r>
              <a:rPr lang="ja-JP" altLang="en-US" b="1"/>
              <a:t>と</a:t>
            </a:r>
            <a:r>
              <a:rPr lang="ja-JP" altLang="en-US"/>
              <a:t>違う。</a:t>
            </a:r>
            <a:r>
              <a:rPr lang="en-US" altLang="ja-JP" dirty="0"/>
              <a:t>)</a:t>
            </a:r>
          </a:p>
          <a:p>
            <a:endParaRPr lang="en-US" dirty="0"/>
          </a:p>
          <a:p>
            <a:r>
              <a:rPr lang="ja-JP" altLang="en-US" dirty="0"/>
              <a:t>日本語の語順は、＿＿＿＿＿と逆だ。</a:t>
            </a:r>
            <a:endParaRPr lang="en-US" altLang="ja-JP" dirty="0"/>
          </a:p>
          <a:p>
            <a:r>
              <a:rPr lang="ja-JP" altLang="en-US" dirty="0"/>
              <a:t>日本とオーストラリアは、＿＿＿＿＿が逆だ。</a:t>
            </a:r>
            <a:endParaRPr lang="en-US" altLang="ja-JP" dirty="0"/>
          </a:p>
          <a:p>
            <a:r>
              <a:rPr lang="ja-JP" altLang="en-US" dirty="0"/>
              <a:t>日本と私の国は、朝と夜が逆だ。</a:t>
            </a:r>
            <a:endParaRPr lang="en-US" altLang="ja-JP" dirty="0"/>
          </a:p>
          <a:p>
            <a:r>
              <a:rPr lang="ja-JP" altLang="en-US" dirty="0"/>
              <a:t>私の考えは、＿＿＿＿＿と逆だ。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87569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774915"/>
            <a:ext cx="10515600" cy="5402048"/>
          </a:xfrm>
        </p:spPr>
        <p:txBody>
          <a:bodyPr/>
          <a:lstStyle/>
          <a:p>
            <a:r>
              <a:rPr lang="ja-JP" altLang="en-US" dirty="0"/>
              <a:t>日本語の「あいうえお」を逆に言ってください。</a:t>
            </a:r>
            <a:endParaRPr lang="en-US" altLang="ja-JP" dirty="0"/>
          </a:p>
          <a:p>
            <a:r>
              <a:rPr lang="ja-JP" altLang="en-US" dirty="0"/>
              <a:t>逆の方向（ほうこう）に走ってはいけません。</a:t>
            </a:r>
            <a:endParaRPr lang="en-US" altLang="ja-JP" dirty="0"/>
          </a:p>
          <a:p>
            <a:r>
              <a:rPr lang="ja-JP" altLang="en-US" dirty="0"/>
              <a:t>ダイエット</a:t>
            </a:r>
            <a:r>
              <a:rPr lang="ja-JP" altLang="en-US"/>
              <a:t>をしたが、逆に太ってしまった。どうしてだろう？</a:t>
            </a:r>
            <a:endParaRPr lang="en-US" altLang="ja-JP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821934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F43C197-565C-DA45-A5C7-A9B08601331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0735" y="3988876"/>
            <a:ext cx="10809188" cy="2503999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F3C017E-5012-3C4B-A7FC-E9FAFF0A15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9223" y="365125"/>
            <a:ext cx="10313554" cy="382907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1D9098E-73DF-F032-8555-369284BA6765}"/>
              </a:ext>
            </a:extLst>
          </p:cNvPr>
          <p:cNvSpPr txBox="1"/>
          <p:nvPr/>
        </p:nvSpPr>
        <p:spPr>
          <a:xfrm>
            <a:off x="1289102" y="6492875"/>
            <a:ext cx="896110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© 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Kurosio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 Publishers. All rights reserved. This content is excluded from our Creative Commons license. For more information, see 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4"/>
              </a:rPr>
              <a:t>https://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4"/>
              </a:rPr>
              <a:t>ocw.mit.edu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4"/>
              </a:rPr>
              <a:t>/help/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4"/>
              </a:rPr>
              <a:t>faq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4"/>
              </a:rPr>
              <a:t>-fair-use/</a:t>
            </a:r>
            <a:endParaRPr lang="en-US" sz="800" dirty="0">
              <a:solidFill>
                <a:srgbClr val="222222"/>
              </a:solidFill>
              <a:effectLst/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117703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9. ~</a:t>
            </a:r>
            <a:r>
              <a:rPr lang="ja-JP" altLang="en-US" b="1" dirty="0">
                <a:solidFill>
                  <a:srgbClr val="FF0000"/>
                </a:solidFill>
              </a:rPr>
              <a:t>はず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3324" y="1513490"/>
            <a:ext cx="10770476" cy="4663473"/>
          </a:xfrm>
        </p:spPr>
        <p:txBody>
          <a:bodyPr/>
          <a:lstStyle/>
          <a:p>
            <a:r>
              <a:rPr lang="en-US" dirty="0"/>
              <a:t>[sentence ] </a:t>
            </a:r>
            <a:r>
              <a:rPr lang="ja-JP" altLang="en-US" u="sng" dirty="0"/>
              <a:t>はず</a:t>
            </a:r>
            <a:r>
              <a:rPr lang="ja-JP" altLang="en-US" dirty="0"/>
              <a:t>だ。</a:t>
            </a:r>
            <a:endParaRPr lang="en-US" altLang="ja-JP" dirty="0"/>
          </a:p>
          <a:p>
            <a:r>
              <a:rPr lang="en-US" altLang="ja-JP" dirty="0"/>
              <a:t>                    (noun)</a:t>
            </a:r>
          </a:p>
          <a:p>
            <a:r>
              <a:rPr lang="en-US" altLang="ja-JP" dirty="0"/>
              <a:t>V−plain/I-</a:t>
            </a:r>
            <a:r>
              <a:rPr lang="en-US" altLang="ja-JP" dirty="0" err="1"/>
              <a:t>adj</a:t>
            </a:r>
            <a:r>
              <a:rPr lang="en-US" altLang="ja-JP" dirty="0"/>
              <a:t>-plain</a:t>
            </a:r>
          </a:p>
          <a:p>
            <a:r>
              <a:rPr lang="en-US" altLang="ja-JP" dirty="0"/>
              <a:t>Na-</a:t>
            </a:r>
            <a:r>
              <a:rPr lang="ja-JP" altLang="en-US" dirty="0"/>
              <a:t>な</a:t>
            </a:r>
            <a:r>
              <a:rPr lang="en-US" altLang="ja-JP" dirty="0"/>
              <a:t>/Noun-</a:t>
            </a:r>
            <a:r>
              <a:rPr lang="ja-JP" altLang="en-US" dirty="0"/>
              <a:t>の</a:t>
            </a:r>
            <a:endParaRPr lang="en-US" altLang="ja-JP" dirty="0"/>
          </a:p>
          <a:p>
            <a:endParaRPr lang="en-US" altLang="ja-JP" dirty="0"/>
          </a:p>
          <a:p>
            <a:r>
              <a:rPr lang="en-US" altLang="ja-JP" dirty="0"/>
              <a:t>English: “I am expected to study abroad next year.”</a:t>
            </a:r>
          </a:p>
          <a:p>
            <a:r>
              <a:rPr lang="en-US" altLang="ja-JP" dirty="0"/>
              <a:t>=&gt;*</a:t>
            </a:r>
            <a:r>
              <a:rPr lang="ja-JP" altLang="en-US"/>
              <a:t>私は、来年留学</a:t>
            </a:r>
            <a:r>
              <a:rPr lang="ja-JP" altLang="en-US" dirty="0"/>
              <a:t>するはずだ。</a:t>
            </a:r>
            <a:endParaRPr lang="en-US" altLang="ja-JP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527966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E4A5101-F928-6D4B-ABCA-7ED13193144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606950"/>
            <a:ext cx="11762360" cy="5142922"/>
          </a:xfr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C411DE9-BC9D-CE59-64AF-CDB13E8863A7}"/>
              </a:ext>
            </a:extLst>
          </p:cNvPr>
          <p:cNvSpPr txBox="1"/>
          <p:nvPr/>
        </p:nvSpPr>
        <p:spPr>
          <a:xfrm>
            <a:off x="1185863" y="5749872"/>
            <a:ext cx="896110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© 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Kurosio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 Publishers. All rights reserved. This content is excluded from our Creative Commons license. For more information, see 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https://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ocw.mit.edu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/help/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faq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-fair-use/</a:t>
            </a:r>
            <a:endParaRPr lang="en-US" sz="800" dirty="0">
              <a:solidFill>
                <a:srgbClr val="222222"/>
              </a:solidFill>
              <a:effectLst/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845580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10 ~</a:t>
            </a:r>
            <a:r>
              <a:rPr lang="ja-JP" altLang="en-US" b="1" dirty="0">
                <a:solidFill>
                  <a:srgbClr val="FF0000"/>
                </a:solidFill>
              </a:rPr>
              <a:t>点</a:t>
            </a:r>
            <a:r>
              <a:rPr lang="en-US" altLang="ja-JP" b="1" dirty="0">
                <a:solidFill>
                  <a:srgbClr val="FF0000"/>
                </a:solidFill>
              </a:rPr>
              <a:t>(</a:t>
            </a:r>
            <a:r>
              <a:rPr lang="ja-JP" altLang="en-US" b="1" dirty="0">
                <a:solidFill>
                  <a:srgbClr val="FF0000"/>
                </a:solidFill>
              </a:rPr>
              <a:t>てん）</a:t>
            </a:r>
            <a:r>
              <a:rPr lang="en-US" altLang="ja-JP" b="1" dirty="0">
                <a:solidFill>
                  <a:srgbClr val="FF0000"/>
                </a:solidFill>
              </a:rPr>
              <a:t>(‘point’)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[  Sentence  ]</a:t>
            </a:r>
            <a:r>
              <a:rPr lang="ja-JP" altLang="en-US" dirty="0"/>
              <a:t>という点</a:t>
            </a:r>
            <a:endParaRPr lang="en-US" altLang="ja-JP" dirty="0"/>
          </a:p>
          <a:p>
            <a:r>
              <a:rPr lang="en-US" altLang="ja-JP" dirty="0"/>
              <a:t>Dem </a:t>
            </a:r>
            <a:r>
              <a:rPr lang="ja-JP" altLang="en-US" dirty="0"/>
              <a:t>点</a:t>
            </a:r>
            <a:r>
              <a:rPr lang="en-US" altLang="ja-JP" dirty="0"/>
              <a:t>(</a:t>
            </a:r>
            <a:r>
              <a:rPr lang="ja-JP" altLang="en-US" dirty="0"/>
              <a:t>この点、その点、あの点、どの点）</a:t>
            </a:r>
            <a:endParaRPr lang="en-US" altLang="ja-JP" dirty="0"/>
          </a:p>
          <a:p>
            <a:r>
              <a:rPr lang="en-US" altLang="ja-JP" dirty="0"/>
              <a:t>N</a:t>
            </a:r>
            <a:r>
              <a:rPr lang="ja-JP" altLang="en-US" dirty="0"/>
              <a:t>という</a:t>
            </a:r>
            <a:r>
              <a:rPr lang="en-US" altLang="ja-JP" dirty="0"/>
              <a:t>/</a:t>
            </a:r>
            <a:r>
              <a:rPr lang="ja-JP" altLang="en-US" dirty="0"/>
              <a:t>の点</a:t>
            </a:r>
            <a:endParaRPr lang="en-US" altLang="ja-JP" dirty="0"/>
          </a:p>
          <a:p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36523698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B78C7E1-85E8-CC4E-A1EC-D485FC586AB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52657" y="492769"/>
            <a:ext cx="9822601" cy="5427583"/>
          </a:xfr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83911A3-30D8-F4B7-A4D7-42BB728ADC7D}"/>
              </a:ext>
            </a:extLst>
          </p:cNvPr>
          <p:cNvSpPr txBox="1"/>
          <p:nvPr/>
        </p:nvSpPr>
        <p:spPr>
          <a:xfrm>
            <a:off x="1878236" y="5812630"/>
            <a:ext cx="896110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© 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Kurosio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 Publishers. All rights reserved. This content is excluded from our Creative Commons license. For more information, see 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https://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ocw.mit.edu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/help/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faq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-fair-use/</a:t>
            </a:r>
            <a:endParaRPr lang="en-US" sz="800" dirty="0">
              <a:solidFill>
                <a:srgbClr val="222222"/>
              </a:solidFill>
              <a:effectLst/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728813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11. </a:t>
            </a:r>
            <a:r>
              <a:rPr lang="ja-JP" altLang="en-US" b="1" dirty="0">
                <a:solidFill>
                  <a:srgbClr val="FF0000"/>
                </a:solidFill>
              </a:rPr>
              <a:t>ますます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29255"/>
            <a:ext cx="10515600" cy="4647708"/>
          </a:xfrm>
        </p:spPr>
        <p:txBody>
          <a:bodyPr>
            <a:normAutofit fontScale="92500" lnSpcReduction="10000"/>
          </a:bodyPr>
          <a:lstStyle/>
          <a:p>
            <a:r>
              <a:rPr lang="ja-JP" altLang="en-US" dirty="0"/>
              <a:t>ますます</a:t>
            </a:r>
            <a:r>
              <a:rPr lang="en-US" altLang="ja-JP" dirty="0"/>
              <a:t> cannot be used for future controllable actions.</a:t>
            </a:r>
          </a:p>
          <a:p>
            <a:r>
              <a:rPr lang="en-US" dirty="0"/>
              <a:t>{</a:t>
            </a:r>
            <a:r>
              <a:rPr lang="ja-JP" altLang="en-US" dirty="0"/>
              <a:t>もっと・もっともっと・</a:t>
            </a:r>
            <a:r>
              <a:rPr lang="ja-JP" altLang="en-US" strike="sngStrike" dirty="0"/>
              <a:t>ますます</a:t>
            </a:r>
            <a:r>
              <a:rPr lang="en-US" altLang="ja-JP" dirty="0"/>
              <a:t>}</a:t>
            </a:r>
            <a:r>
              <a:rPr lang="ja-JP" altLang="en-US" b="1" dirty="0"/>
              <a:t>がんばってください</a:t>
            </a:r>
            <a:r>
              <a:rPr lang="ja-JP" altLang="en-US" dirty="0"/>
              <a:t>。</a:t>
            </a:r>
            <a:endParaRPr lang="en-US" altLang="ja-JP" dirty="0"/>
          </a:p>
          <a:p>
            <a:endParaRPr lang="en-US" dirty="0"/>
          </a:p>
          <a:p>
            <a:r>
              <a:rPr lang="ja-JP" altLang="en-US" dirty="0"/>
              <a:t>ますます</a:t>
            </a:r>
            <a:r>
              <a:rPr lang="en-US" altLang="ja-JP" dirty="0"/>
              <a:t> often occurs with the change-of-state expression:</a:t>
            </a:r>
          </a:p>
          <a:p>
            <a:r>
              <a:rPr lang="ja-JP" altLang="en-US" dirty="0"/>
              <a:t>ますます</a:t>
            </a:r>
            <a:r>
              <a:rPr lang="en-US" altLang="ja-JP" dirty="0"/>
              <a:t> …….</a:t>
            </a:r>
            <a:r>
              <a:rPr lang="ja-JP" altLang="en-US" dirty="0"/>
              <a:t>なる。</a:t>
            </a:r>
            <a:endParaRPr lang="en-US" altLang="ja-JP" dirty="0"/>
          </a:p>
          <a:p>
            <a:r>
              <a:rPr lang="ja-JP" altLang="en-US" dirty="0"/>
              <a:t>ますます寒くなってきました。</a:t>
            </a:r>
            <a:endParaRPr lang="en-US" altLang="ja-JP" dirty="0"/>
          </a:p>
          <a:p>
            <a:r>
              <a:rPr lang="ja-JP" altLang="en-US" dirty="0"/>
              <a:t>日本語のクラスは、</a:t>
            </a:r>
            <a:r>
              <a:rPr lang="en-US" altLang="ja-JP" dirty="0"/>
              <a:t>__________</a:t>
            </a:r>
          </a:p>
          <a:p>
            <a:r>
              <a:rPr lang="ja-JP" altLang="en-US" dirty="0"/>
              <a:t>デートをし始めてから、彼のことがますます</a:t>
            </a:r>
            <a:r>
              <a:rPr lang="en-US" altLang="ja-JP" dirty="0"/>
              <a:t>_________</a:t>
            </a:r>
          </a:p>
          <a:p>
            <a:r>
              <a:rPr lang="ja-JP" altLang="en-US" dirty="0"/>
              <a:t>台風が来ているので、＿＿＿＿＿＿＿＿＿</a:t>
            </a:r>
            <a:endParaRPr lang="en-US" altLang="ja-JP" dirty="0"/>
          </a:p>
          <a:p>
            <a:r>
              <a:rPr lang="ja-JP" altLang="en-US" dirty="0"/>
              <a:t>アニメを見始めてから、日本語のことがますます</a:t>
            </a:r>
            <a:r>
              <a:rPr lang="en-US" altLang="ja-JP" dirty="0"/>
              <a:t>_________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10773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12. V-stem+</a:t>
            </a:r>
            <a:r>
              <a:rPr lang="ja-JP" altLang="en-US" b="1" dirty="0">
                <a:solidFill>
                  <a:srgbClr val="FF0000"/>
                </a:solidFill>
              </a:rPr>
              <a:t>直す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“re-do”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18D92CF-3A41-1E49-B19E-DCBBEB383C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308" y="3799682"/>
            <a:ext cx="11370728" cy="200659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78FAAAB-0675-CF43-9E0E-06E6764757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38536" y="1422400"/>
            <a:ext cx="9461500" cy="20066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B390A6B-20B2-A935-FBCD-5E9997700190}"/>
              </a:ext>
            </a:extLst>
          </p:cNvPr>
          <p:cNvSpPr txBox="1"/>
          <p:nvPr/>
        </p:nvSpPr>
        <p:spPr>
          <a:xfrm>
            <a:off x="838200" y="5806281"/>
            <a:ext cx="896110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© 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Kurosio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 Publishers. All rights reserved. This content is excluded from our Creative Commons license. For more information, see 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4"/>
              </a:rPr>
              <a:t>https://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4"/>
              </a:rPr>
              <a:t>ocw.mit.edu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4"/>
              </a:rPr>
              <a:t>/help/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4"/>
              </a:rPr>
              <a:t>faq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4"/>
              </a:rPr>
              <a:t>-fair-use/</a:t>
            </a:r>
            <a:endParaRPr lang="en-US" sz="800" dirty="0">
              <a:solidFill>
                <a:srgbClr val="222222"/>
              </a:solidFill>
              <a:effectLst/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603739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F24AB28-4D57-6944-96EF-30D7CF5C0A7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65329" y="446274"/>
            <a:ext cx="10046791" cy="5365589"/>
          </a:xfr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AD47191-82D1-04E7-E99E-7592ABD2051A}"/>
              </a:ext>
            </a:extLst>
          </p:cNvPr>
          <p:cNvSpPr txBox="1"/>
          <p:nvPr/>
        </p:nvSpPr>
        <p:spPr>
          <a:xfrm>
            <a:off x="1108170" y="5811863"/>
            <a:ext cx="896110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© 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Kurosio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 Publishers. All rights reserved. This content is excluded from our Creative Commons license. For more information, see 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https://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ocw.mit.edu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/help/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faq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-fair-use/</a:t>
            </a:r>
            <a:endParaRPr lang="en-US" sz="800" dirty="0">
              <a:solidFill>
                <a:srgbClr val="222222"/>
              </a:solidFill>
              <a:effectLst/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522566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13. ~</a:t>
            </a:r>
            <a:r>
              <a:rPr lang="ja-JP" altLang="en-US" dirty="0"/>
              <a:t>ことは</a:t>
            </a:r>
            <a:r>
              <a:rPr lang="en-US" altLang="ja-JP" dirty="0"/>
              <a:t>〜</a:t>
            </a:r>
            <a:r>
              <a:rPr lang="ja-JP" altLang="en-US" dirty="0"/>
              <a:t>けれど</a:t>
            </a:r>
            <a:r>
              <a:rPr lang="en-US" altLang="ja-JP" dirty="0"/>
              <a:t>…</a:t>
            </a:r>
            <a:r>
              <a:rPr lang="ja-JP" altLang="en-US" dirty="0"/>
              <a:t>（</a:t>
            </a:r>
            <a:r>
              <a:rPr lang="en-US" altLang="ja-JP" dirty="0"/>
              <a:t>It’s true that ~ but….)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/>
              <a:t>このクラスは、面白いことは面白いけど、</a:t>
            </a:r>
            <a:r>
              <a:rPr lang="en-US" altLang="ja-JP" dirty="0"/>
              <a:t>_____________</a:t>
            </a:r>
          </a:p>
          <a:p>
            <a:r>
              <a:rPr lang="ja-JP" altLang="en-US" dirty="0"/>
              <a:t>作文は、書いたことは書いたけど、</a:t>
            </a:r>
            <a:r>
              <a:rPr lang="en-US" altLang="ja-JP" dirty="0"/>
              <a:t>___________</a:t>
            </a:r>
          </a:p>
          <a:p>
            <a:r>
              <a:rPr lang="en-US" dirty="0"/>
              <a:t>MIT</a:t>
            </a:r>
            <a:r>
              <a:rPr lang="ja-JP" altLang="en-US" dirty="0"/>
              <a:t>の学生は、頭がいいことはいいけど、</a:t>
            </a:r>
            <a:r>
              <a:rPr lang="en-US" altLang="ja-JP" dirty="0"/>
              <a:t>________</a:t>
            </a:r>
          </a:p>
          <a:p>
            <a:r>
              <a:rPr lang="en-US" dirty="0"/>
              <a:t>MIT</a:t>
            </a:r>
            <a:r>
              <a:rPr lang="ja-JP" altLang="en-US" dirty="0"/>
              <a:t>の授業は、大変なことは大変だけど、</a:t>
            </a:r>
            <a:r>
              <a:rPr lang="en-US" altLang="ja-JP" dirty="0"/>
              <a:t>________</a:t>
            </a:r>
          </a:p>
          <a:p>
            <a:r>
              <a:rPr lang="ja-JP" altLang="en-US" dirty="0"/>
              <a:t>あの人は、いい人はいい人だけど、＿＿＿＿＿＿</a:t>
            </a:r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72758231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B914431-C3DB-EE43-B007-8F422AB3F0C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11623" y="678751"/>
            <a:ext cx="9427081" cy="5071120"/>
          </a:xfr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9958241-78EB-ABB5-0E68-14907EE0A94A}"/>
              </a:ext>
            </a:extLst>
          </p:cNvPr>
          <p:cNvSpPr txBox="1"/>
          <p:nvPr/>
        </p:nvSpPr>
        <p:spPr>
          <a:xfrm>
            <a:off x="1277597" y="5642149"/>
            <a:ext cx="896110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© 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Kurosio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 Publishers. All rights reserved. This content is excluded from our Creative Commons license. For more information, see 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https://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ocw.mit.edu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/help/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faq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-fair-use/</a:t>
            </a:r>
            <a:endParaRPr lang="en-US" sz="800" dirty="0">
              <a:solidFill>
                <a:srgbClr val="222222"/>
              </a:solidFill>
              <a:effectLst/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340741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14. </a:t>
            </a:r>
            <a:r>
              <a:rPr lang="ja-JP" altLang="en-US" b="1" dirty="0">
                <a:solidFill>
                  <a:srgbClr val="FF0000"/>
                </a:solidFill>
              </a:rPr>
              <a:t>おかげ</a:t>
            </a:r>
            <a:r>
              <a:rPr lang="en-US" altLang="ja-JP" b="1" dirty="0">
                <a:solidFill>
                  <a:srgbClr val="FF0000"/>
                </a:solidFill>
              </a:rPr>
              <a:t> vs. </a:t>
            </a:r>
            <a:r>
              <a:rPr lang="ja-JP" altLang="en-US" b="1" dirty="0">
                <a:solidFill>
                  <a:srgbClr val="FF0000"/>
                </a:solidFill>
              </a:rPr>
              <a:t>せい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ja-JP" altLang="en-US" dirty="0"/>
              <a:t>おかげ</a:t>
            </a:r>
            <a:r>
              <a:rPr lang="en-US" altLang="ja-JP" dirty="0"/>
              <a:t>: thanks to =&gt;</a:t>
            </a:r>
            <a:r>
              <a:rPr lang="ja-JP" altLang="en-US" dirty="0"/>
              <a:t>いい結果</a:t>
            </a:r>
            <a:endParaRPr lang="en-US" altLang="ja-JP" dirty="0"/>
          </a:p>
          <a:p>
            <a:r>
              <a:rPr lang="ja-JP" altLang="en-US" dirty="0"/>
              <a:t>せい</a:t>
            </a:r>
            <a:r>
              <a:rPr lang="en-US" altLang="ja-JP" dirty="0"/>
              <a:t>: due to =&gt; </a:t>
            </a:r>
            <a:r>
              <a:rPr lang="ja-JP" altLang="en-US" dirty="0"/>
              <a:t>悪い結果</a:t>
            </a:r>
            <a:endParaRPr lang="en-US" altLang="ja-JP" dirty="0"/>
          </a:p>
          <a:p>
            <a:endParaRPr lang="en-US" dirty="0"/>
          </a:p>
          <a:p>
            <a:r>
              <a:rPr lang="ja-JP" altLang="en-US" dirty="0"/>
              <a:t>友達のおかげで、＿＿＿＿＿＿＿</a:t>
            </a:r>
            <a:endParaRPr lang="en-US" altLang="ja-JP" dirty="0"/>
          </a:p>
          <a:p>
            <a:r>
              <a:rPr lang="ja-JP" altLang="en-US" dirty="0"/>
              <a:t>奨学金のおかげで、</a:t>
            </a:r>
            <a:endParaRPr lang="en-US" altLang="ja-JP" dirty="0"/>
          </a:p>
          <a:p>
            <a:r>
              <a:rPr lang="ja-JP" altLang="en-US" dirty="0"/>
              <a:t>先生のおかげで、</a:t>
            </a:r>
            <a:endParaRPr lang="en-US" altLang="ja-JP" dirty="0"/>
          </a:p>
          <a:p>
            <a:r>
              <a:rPr lang="ja-JP" altLang="en-US" dirty="0"/>
              <a:t>友達のせいで、</a:t>
            </a:r>
            <a:endParaRPr lang="en-US" altLang="ja-JP" dirty="0"/>
          </a:p>
          <a:p>
            <a:r>
              <a:rPr lang="ja-JP" altLang="en-US" dirty="0"/>
              <a:t>病気のせいで、</a:t>
            </a:r>
            <a:endParaRPr lang="en-US" altLang="ja-JP" dirty="0"/>
          </a:p>
          <a:p>
            <a:r>
              <a:rPr lang="ja-JP" altLang="en-US" dirty="0"/>
              <a:t>夕べ、飲みすぎたせいで、</a:t>
            </a:r>
            <a:endParaRPr lang="en-US" altLang="ja-JP" dirty="0"/>
          </a:p>
          <a:p>
            <a:r>
              <a:rPr lang="ja-JP" altLang="en-US" dirty="0"/>
              <a:t>きのう、たくさん勉強したおかげで、</a:t>
            </a:r>
            <a:endParaRPr lang="en-US" altLang="ja-JP" dirty="0"/>
          </a:p>
          <a:p>
            <a:r>
              <a:rPr lang="ja-JP" altLang="en-US" dirty="0"/>
              <a:t>一日中コンピューターを使ったせいで、</a:t>
            </a:r>
            <a:endParaRPr lang="en-US" altLang="ja-JP" dirty="0"/>
          </a:p>
          <a:p>
            <a:r>
              <a:rPr lang="en-US" altLang="ja-JP" dirty="0"/>
              <a:t>Etc.</a:t>
            </a:r>
          </a:p>
        </p:txBody>
      </p:sp>
    </p:spTree>
    <p:extLst>
      <p:ext uri="{BB962C8B-B14F-4D97-AF65-F5344CB8AC3E}">
        <p14:creationId xmlns:p14="http://schemas.microsoft.com/office/powerpoint/2010/main" val="182138846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E1734D-ED66-1F40-9100-CD09D0ACD5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2C8F114-80C1-F94B-BC86-14A5A6823EC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98600" y="1848644"/>
            <a:ext cx="9194800" cy="430530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C821347-BED5-8C49-A5D5-7D601DDEB9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8433" y="365125"/>
            <a:ext cx="9118600" cy="16256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A94101D-042E-C3B7-32AC-950D6C0C7E69}"/>
              </a:ext>
            </a:extLst>
          </p:cNvPr>
          <p:cNvSpPr txBox="1"/>
          <p:nvPr/>
        </p:nvSpPr>
        <p:spPr>
          <a:xfrm>
            <a:off x="1937179" y="6204178"/>
            <a:ext cx="896110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© 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Kurosio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 Publishers. All rights reserved. This content is excluded from our Creative Commons license. For more information, see 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4"/>
              </a:rPr>
              <a:t>https://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4"/>
              </a:rPr>
              <a:t>ocw.mit.edu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4"/>
              </a:rPr>
              <a:t>/help/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4"/>
              </a:rPr>
              <a:t>faq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4"/>
              </a:rPr>
              <a:t>-fair-use/</a:t>
            </a:r>
            <a:endParaRPr lang="en-US" sz="800" dirty="0">
              <a:solidFill>
                <a:srgbClr val="222222"/>
              </a:solidFill>
              <a:effectLst/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088140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15. </a:t>
            </a:r>
            <a:r>
              <a:rPr lang="ja-JP" altLang="en-US" dirty="0"/>
              <a:t>どんどん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ja-JP" altLang="en-US" dirty="0"/>
              <a:t>どんどん</a:t>
            </a:r>
            <a:r>
              <a:rPr lang="en-US" altLang="ja-JP" dirty="0"/>
              <a:t> vs. </a:t>
            </a:r>
            <a:r>
              <a:rPr lang="ja-JP" altLang="en-US" dirty="0"/>
              <a:t>ますます</a:t>
            </a:r>
            <a:endParaRPr lang="en-US" altLang="ja-JP" dirty="0"/>
          </a:p>
          <a:p>
            <a:r>
              <a:rPr lang="ja-JP" altLang="en-US" dirty="0"/>
              <a:t>どんどん</a:t>
            </a:r>
            <a:r>
              <a:rPr lang="en-US" altLang="ja-JP" dirty="0"/>
              <a:t>can be used for future events:</a:t>
            </a:r>
          </a:p>
          <a:p>
            <a:r>
              <a:rPr lang="ja-JP" altLang="en-US" dirty="0"/>
              <a:t>遠慮（えんりょ）しないで、</a:t>
            </a:r>
            <a:r>
              <a:rPr lang="ja-JP" altLang="en-US" u="sng" dirty="0"/>
              <a:t>どんどん</a:t>
            </a:r>
            <a:r>
              <a:rPr lang="ja-JP" altLang="en-US" dirty="0"/>
              <a:t>食べてください。</a:t>
            </a:r>
            <a:endParaRPr lang="en-US" dirty="0"/>
          </a:p>
          <a:p>
            <a:r>
              <a:rPr lang="ja-JP" altLang="en-US" dirty="0"/>
              <a:t>日本語がどんどん・ますます上手になってきた。</a:t>
            </a:r>
            <a:endParaRPr lang="en-US" altLang="ja-JP" dirty="0"/>
          </a:p>
          <a:p>
            <a:endParaRPr lang="en-US" altLang="ja-JP" dirty="0"/>
          </a:p>
          <a:p>
            <a:r>
              <a:rPr lang="ja-JP" altLang="en-US" dirty="0"/>
              <a:t>どんどん</a:t>
            </a:r>
            <a:r>
              <a:rPr lang="en-US" altLang="ja-JP" dirty="0"/>
              <a:t> has a stronger implication that the change is taking place at a fast pace. </a:t>
            </a:r>
          </a:p>
          <a:p>
            <a:r>
              <a:rPr lang="ja-JP" altLang="en-US" dirty="0"/>
              <a:t>氷が</a:t>
            </a:r>
            <a:r>
              <a:rPr lang="en-US" altLang="ja-JP" dirty="0"/>
              <a:t>{</a:t>
            </a:r>
            <a:r>
              <a:rPr lang="ja-JP" altLang="en-US" dirty="0"/>
              <a:t>どんどん・</a:t>
            </a:r>
            <a:r>
              <a:rPr lang="ja-JP" altLang="en-US" strike="sngStrike" dirty="0"/>
              <a:t>ますます</a:t>
            </a:r>
            <a:r>
              <a:rPr lang="en-US" altLang="ja-JP" dirty="0"/>
              <a:t>}</a:t>
            </a:r>
            <a:r>
              <a:rPr lang="ja-JP" altLang="en-US" dirty="0"/>
              <a:t>溶けて（とけて）いる。</a:t>
            </a:r>
            <a:endParaRPr lang="en-US" altLang="ja-JP" dirty="0"/>
          </a:p>
          <a:p>
            <a:r>
              <a:rPr lang="ja-JP" altLang="en-US" dirty="0"/>
              <a:t>この街は、人口が</a:t>
            </a:r>
            <a:r>
              <a:rPr lang="en-US" altLang="ja-JP" dirty="0"/>
              <a:t>{??</a:t>
            </a:r>
            <a:r>
              <a:rPr lang="ja-JP" altLang="en-US" dirty="0"/>
              <a:t>どんどん・ますます</a:t>
            </a:r>
            <a:r>
              <a:rPr lang="en-US" altLang="ja-JP" dirty="0"/>
              <a:t>}</a:t>
            </a:r>
            <a:r>
              <a:rPr lang="ja-JP" altLang="en-US" dirty="0"/>
              <a:t>増えています。</a:t>
            </a:r>
            <a:endParaRPr lang="en-US" altLang="ja-JP" dirty="0"/>
          </a:p>
          <a:p>
            <a:endParaRPr lang="en-US" altLang="ja-JP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303460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1D5962D-91E8-2A4A-9B3F-61DE49EFA68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00200" y="1854994"/>
            <a:ext cx="8991600" cy="4292600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16AA816-4BFB-9131-B505-008F7BD4433F}"/>
              </a:ext>
            </a:extLst>
          </p:cNvPr>
          <p:cNvSpPr txBox="1"/>
          <p:nvPr/>
        </p:nvSpPr>
        <p:spPr>
          <a:xfrm>
            <a:off x="1938031" y="6204178"/>
            <a:ext cx="896110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© 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Kurosio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 Publishers. All rights reserved. This content is excluded from our Creative Commons license. For more information, see 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https://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ocw.mit.edu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/help/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faq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-fair-use/</a:t>
            </a:r>
            <a:endParaRPr lang="en-US" sz="800" dirty="0">
              <a:solidFill>
                <a:srgbClr val="222222"/>
              </a:solidFill>
              <a:effectLst/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763503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16. </a:t>
            </a:r>
            <a:r>
              <a:rPr lang="en-US" altLang="ja-JP" b="1" dirty="0">
                <a:solidFill>
                  <a:srgbClr val="FF0000"/>
                </a:solidFill>
              </a:rPr>
              <a:t>〜</a:t>
            </a:r>
            <a:r>
              <a:rPr lang="ja-JP" altLang="en-US" b="1" dirty="0">
                <a:solidFill>
                  <a:srgbClr val="FF0000"/>
                </a:solidFill>
              </a:rPr>
              <a:t>たびに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2913" y="1314450"/>
            <a:ext cx="10910887" cy="4862513"/>
          </a:xfrm>
        </p:spPr>
        <p:txBody>
          <a:bodyPr>
            <a:normAutofit lnSpcReduction="10000"/>
          </a:bodyPr>
          <a:lstStyle/>
          <a:p>
            <a:r>
              <a:rPr lang="en-US" dirty="0"/>
              <a:t>[Sentence –plain]</a:t>
            </a:r>
            <a:r>
              <a:rPr lang="ja-JP" altLang="en-US" dirty="0"/>
              <a:t>たびに、</a:t>
            </a:r>
            <a:r>
              <a:rPr lang="en-US" altLang="ja-JP" dirty="0"/>
              <a:t>…..</a:t>
            </a:r>
          </a:p>
          <a:p>
            <a:r>
              <a:rPr lang="en-US" dirty="0"/>
              <a:t>[Noun]</a:t>
            </a:r>
            <a:r>
              <a:rPr lang="ja-JP" altLang="en-US" dirty="0"/>
              <a:t>のたびに、</a:t>
            </a:r>
            <a:r>
              <a:rPr lang="en-US" altLang="ja-JP" dirty="0"/>
              <a:t>….</a:t>
            </a:r>
          </a:p>
          <a:p>
            <a:endParaRPr lang="en-US" dirty="0"/>
          </a:p>
          <a:p>
            <a:r>
              <a:rPr lang="ja-JP" altLang="en-US" dirty="0"/>
              <a:t>休みのたびに、家に帰ることにしている。</a:t>
            </a:r>
            <a:endParaRPr lang="en-US" altLang="ja-JP" dirty="0"/>
          </a:p>
          <a:p>
            <a:r>
              <a:rPr lang="ja-JP" altLang="en-US" dirty="0"/>
              <a:t>デートのたびに、花をプレゼントしてくれる。</a:t>
            </a:r>
            <a:r>
              <a:rPr lang="en-US" altLang="ja-JP" dirty="0"/>
              <a:t>/</a:t>
            </a:r>
            <a:r>
              <a:rPr lang="ja-JP" altLang="en-US" dirty="0"/>
              <a:t>おいしいレストランに連れて行ってくれる。</a:t>
            </a:r>
            <a:endParaRPr lang="en-US" altLang="ja-JP" dirty="0"/>
          </a:p>
          <a:p>
            <a:r>
              <a:rPr lang="ja-JP" altLang="en-US" dirty="0"/>
              <a:t>日本に行くたびに、＿＿＿＿＿＿＿＿＿＿＿</a:t>
            </a:r>
            <a:endParaRPr lang="en-US" altLang="ja-JP" dirty="0"/>
          </a:p>
          <a:p>
            <a:r>
              <a:rPr lang="ja-JP" altLang="en-US" dirty="0"/>
              <a:t>家に帰るたびに、＿＿＿＿＿＿＿＿＿＿＿＿＿＿</a:t>
            </a:r>
            <a:endParaRPr lang="en-US" altLang="ja-JP" dirty="0"/>
          </a:p>
          <a:p>
            <a:r>
              <a:rPr lang="ja-JP" altLang="en-US" dirty="0"/>
              <a:t>試合に出るたびに、＿＿＿＿＿＿＿＿＿＿＿＿</a:t>
            </a:r>
            <a:endParaRPr lang="en-US" altLang="ja-JP" dirty="0"/>
          </a:p>
          <a:p>
            <a:r>
              <a:rPr lang="ja-JP" altLang="en-US" dirty="0"/>
              <a:t>買い物に行くたびに、＿＿＿＿＿＿＿＿＿＿＿＿＿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229515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6FAF759-0458-5E4D-8782-4FEA1AAE1FF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54085" y="1825625"/>
            <a:ext cx="8283830" cy="4351338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051FD7F-69AA-60EC-78AD-BF70E1EEE959}"/>
              </a:ext>
            </a:extLst>
          </p:cNvPr>
          <p:cNvSpPr txBox="1"/>
          <p:nvPr/>
        </p:nvSpPr>
        <p:spPr>
          <a:xfrm>
            <a:off x="2321489" y="6069241"/>
            <a:ext cx="896110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© 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Kurosio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 Publishers. All rights reserved. This content is excluded from our Creative Commons license. For more information, see 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https://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ocw.mit.edu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/help/</a:t>
            </a:r>
            <a:r>
              <a:rPr lang="en-US" sz="800" dirty="0" err="1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faq</a:t>
            </a:r>
            <a:r>
              <a:rPr lang="en-US" sz="800" dirty="0">
                <a:solidFill>
                  <a:srgbClr val="222222"/>
                </a:solidFill>
                <a:effectLst/>
                <a:latin typeface="Verdana" panose="020B0604030504040204" pitchFamily="34" charset="0"/>
                <a:hlinkClick r:id="rId3"/>
              </a:rPr>
              <a:t>-fair-use/</a:t>
            </a:r>
            <a:endParaRPr lang="en-US" sz="800" dirty="0">
              <a:solidFill>
                <a:srgbClr val="222222"/>
              </a:solidFill>
              <a:effectLst/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611669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17. </a:t>
            </a:r>
            <a:r>
              <a:rPr lang="ja-JP" altLang="en-US" b="1" dirty="0">
                <a:solidFill>
                  <a:srgbClr val="FF0000"/>
                </a:solidFill>
              </a:rPr>
              <a:t>とうとう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" y="1825624"/>
            <a:ext cx="10782300" cy="4418013"/>
          </a:xfrm>
        </p:spPr>
        <p:txBody>
          <a:bodyPr>
            <a:normAutofit fontScale="85000" lnSpcReduction="20000"/>
          </a:bodyPr>
          <a:lstStyle/>
          <a:p>
            <a:r>
              <a:rPr lang="ja-JP" altLang="en-US" dirty="0"/>
              <a:t>とうとう、論文が終わった。</a:t>
            </a:r>
            <a:endParaRPr lang="en-US" altLang="ja-JP" dirty="0"/>
          </a:p>
          <a:p>
            <a:r>
              <a:rPr lang="ja-JP" altLang="en-US" dirty="0"/>
              <a:t>１５年かっていた犬がとうとう死んでしまった。</a:t>
            </a:r>
            <a:endParaRPr lang="en-US" altLang="ja-JP" dirty="0"/>
          </a:p>
          <a:p>
            <a:r>
              <a:rPr lang="ja-JP" altLang="en-US" dirty="0"/>
              <a:t>とうとうチャンピオンになれた。</a:t>
            </a:r>
            <a:endParaRPr lang="en-US" altLang="ja-JP" dirty="0"/>
          </a:p>
          <a:p>
            <a:r>
              <a:rPr lang="ja-JP" altLang="en-US" dirty="0"/>
              <a:t>彼は、とうとう肺がん（はいがん）になってしまった。</a:t>
            </a:r>
            <a:endParaRPr lang="en-US" altLang="ja-JP" dirty="0"/>
          </a:p>
          <a:p>
            <a:endParaRPr lang="en-US" dirty="0"/>
          </a:p>
          <a:p>
            <a:r>
              <a:rPr lang="ja-JP" altLang="en-US" dirty="0"/>
              <a:t>とうとう</a:t>
            </a:r>
            <a:r>
              <a:rPr lang="en-US" altLang="ja-JP" dirty="0"/>
              <a:t> and </a:t>
            </a:r>
            <a:r>
              <a:rPr lang="ja-JP" altLang="en-US" dirty="0"/>
              <a:t>ついに</a:t>
            </a:r>
            <a:r>
              <a:rPr lang="en-US" altLang="ja-JP" dirty="0"/>
              <a:t> are exchangeable, but </a:t>
            </a:r>
            <a:r>
              <a:rPr lang="ja-JP" altLang="en-US" dirty="0"/>
              <a:t>やっと</a:t>
            </a:r>
            <a:r>
              <a:rPr lang="en-US" altLang="ja-JP" dirty="0"/>
              <a:t> behaves differently.</a:t>
            </a:r>
          </a:p>
          <a:p>
            <a:endParaRPr lang="en-US" altLang="ja-JP" dirty="0"/>
          </a:p>
          <a:p>
            <a:r>
              <a:rPr lang="ja-JP" altLang="en-US" dirty="0"/>
              <a:t>とうとう</a:t>
            </a:r>
            <a:r>
              <a:rPr lang="en-US" altLang="ja-JP" dirty="0"/>
              <a:t>/</a:t>
            </a:r>
            <a:r>
              <a:rPr lang="ja-JP" altLang="en-US" dirty="0"/>
              <a:t>ついに</a:t>
            </a:r>
            <a:r>
              <a:rPr lang="en-US" altLang="ja-JP" dirty="0"/>
              <a:t>/</a:t>
            </a:r>
            <a:r>
              <a:rPr lang="ja-JP" altLang="en-US" dirty="0"/>
              <a:t>やっと、論文が終わった。</a:t>
            </a:r>
            <a:endParaRPr lang="en-US" altLang="ja-JP" dirty="0"/>
          </a:p>
          <a:p>
            <a:r>
              <a:rPr lang="ja-JP" altLang="en-US" dirty="0"/>
              <a:t>１５年かっていた犬がとうとう</a:t>
            </a:r>
            <a:r>
              <a:rPr lang="en-US" altLang="ja-JP" dirty="0"/>
              <a:t>/</a:t>
            </a:r>
            <a:r>
              <a:rPr lang="ja-JP" altLang="en-US" dirty="0"/>
              <a:t>ついに</a:t>
            </a:r>
            <a:r>
              <a:rPr lang="en-US" altLang="ja-JP" dirty="0"/>
              <a:t>/</a:t>
            </a:r>
            <a:r>
              <a:rPr lang="ja-JP" altLang="en-US" strike="sngStrike" dirty="0"/>
              <a:t>やっと</a:t>
            </a:r>
            <a:r>
              <a:rPr lang="ja-JP" altLang="en-US" dirty="0"/>
              <a:t>死んでしまった。</a:t>
            </a:r>
            <a:endParaRPr lang="en-US" altLang="ja-JP" dirty="0"/>
          </a:p>
          <a:p>
            <a:r>
              <a:rPr lang="ja-JP" altLang="en-US" dirty="0"/>
              <a:t>とうとう</a:t>
            </a:r>
            <a:r>
              <a:rPr lang="en-US" altLang="ja-JP" dirty="0"/>
              <a:t>/</a:t>
            </a:r>
            <a:r>
              <a:rPr lang="ja-JP" altLang="en-US" dirty="0"/>
              <a:t>ついに</a:t>
            </a:r>
            <a:r>
              <a:rPr lang="en-US" altLang="ja-JP" dirty="0"/>
              <a:t>/</a:t>
            </a:r>
            <a:r>
              <a:rPr lang="ja-JP" altLang="en-US" dirty="0"/>
              <a:t>やっとチャンピオンになれた。</a:t>
            </a:r>
            <a:endParaRPr lang="en-US" altLang="ja-JP" dirty="0"/>
          </a:p>
          <a:p>
            <a:r>
              <a:rPr lang="ja-JP" altLang="en-US" dirty="0"/>
              <a:t>彼は、とうとう</a:t>
            </a:r>
            <a:r>
              <a:rPr lang="en-US" altLang="ja-JP" dirty="0"/>
              <a:t>/</a:t>
            </a:r>
            <a:r>
              <a:rPr lang="ja-JP" altLang="en-US" dirty="0"/>
              <a:t>ついに</a:t>
            </a:r>
            <a:r>
              <a:rPr lang="en-US" altLang="ja-JP" dirty="0"/>
              <a:t>/</a:t>
            </a:r>
            <a:r>
              <a:rPr lang="ja-JP" altLang="en-US" strike="sngStrike" dirty="0"/>
              <a:t>やっと</a:t>
            </a:r>
            <a:r>
              <a:rPr lang="ja-JP" altLang="en-US" dirty="0"/>
              <a:t>肺がん（はいがん）になってしまった。</a:t>
            </a:r>
            <a:endParaRPr lang="en-US" altLang="ja-JP" dirty="0"/>
          </a:p>
          <a:p>
            <a:endParaRPr lang="en-US" altLang="ja-JP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066639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screenshot of a computer&#10;&#10;Description automatically generated">
            <a:extLst>
              <a:ext uri="{FF2B5EF4-FFF2-40B4-BE49-F238E27FC236}">
                <a16:creationId xmlns:a16="http://schemas.microsoft.com/office/drawing/2014/main" id="{95E35BDD-AD7A-70B6-7BAE-D2F08E948C2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28800" y="2147094"/>
            <a:ext cx="8534400" cy="3708400"/>
          </a:xfrm>
        </p:spPr>
      </p:pic>
    </p:spTree>
    <p:extLst>
      <p:ext uri="{BB962C8B-B14F-4D97-AF65-F5344CB8AC3E}">
        <p14:creationId xmlns:p14="http://schemas.microsoft.com/office/powerpoint/2010/main" val="36723210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746</TotalTime>
  <Words>2021</Words>
  <Application>Microsoft Macintosh PowerPoint</Application>
  <PresentationFormat>Widescreen</PresentationFormat>
  <Paragraphs>190</Paragraphs>
  <Slides>39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4" baseType="lpstr">
      <vt:lpstr>Arial</vt:lpstr>
      <vt:lpstr>Calibri</vt:lpstr>
      <vt:lpstr>Calibri Light</vt:lpstr>
      <vt:lpstr>Verdana</vt:lpstr>
      <vt:lpstr>Office Theme</vt:lpstr>
      <vt:lpstr> L8の文法</vt:lpstr>
      <vt:lpstr>PowerPoint Presentation</vt:lpstr>
      <vt:lpstr>1. NounはNoun {と/に}関係がある (x is related to Y)</vt:lpstr>
      <vt:lpstr>PowerPoint Presentation</vt:lpstr>
      <vt:lpstr>2. ~(こと）によって</vt:lpstr>
      <vt:lpstr>~(こと）によって….（because of the fact that~)</vt:lpstr>
      <vt:lpstr>PowerPoint Presentation</vt:lpstr>
      <vt:lpstr>3. すると (conjunction: S1.  すると、S2.)</vt:lpstr>
      <vt:lpstr>すると </vt:lpstr>
      <vt:lpstr>PowerPoint Presentation</vt:lpstr>
      <vt:lpstr>4. ~通り（に）(the way ~; exactly like ~; etc.)</vt:lpstr>
      <vt:lpstr>PowerPoint Presentation</vt:lpstr>
      <vt:lpstr>5. V/Adj-eba  V/Adj-plain ほど…. (the more ~, the more ~)</vt:lpstr>
      <vt:lpstr>PowerPoint Presentation</vt:lpstr>
      <vt:lpstr>PowerPoint Presentation</vt:lpstr>
      <vt:lpstr>6. さて</vt:lpstr>
      <vt:lpstr>PowerPoint Presentation</vt:lpstr>
      <vt:lpstr>7. Nounを中心{と/に}する (centering around; focusing on}</vt:lpstr>
      <vt:lpstr>PowerPoint Presentation</vt:lpstr>
      <vt:lpstr>8. 逆(ぎゃく）</vt:lpstr>
      <vt:lpstr>PowerPoint Presentation</vt:lpstr>
      <vt:lpstr>PowerPoint Presentation</vt:lpstr>
      <vt:lpstr>9. ~はず</vt:lpstr>
      <vt:lpstr>PowerPoint Presentation</vt:lpstr>
      <vt:lpstr>10 ~点(てん）(‘point’)</vt:lpstr>
      <vt:lpstr>PowerPoint Presentation</vt:lpstr>
      <vt:lpstr>11. ますます</vt:lpstr>
      <vt:lpstr>12. V-stem+直す</vt:lpstr>
      <vt:lpstr>PowerPoint Presentation</vt:lpstr>
      <vt:lpstr>13. ~ことは〜けれど…（It’s true that ~ but….)</vt:lpstr>
      <vt:lpstr>PowerPoint Presentation</vt:lpstr>
      <vt:lpstr>14. おかげ vs. せい</vt:lpstr>
      <vt:lpstr>PowerPoint Presentation</vt:lpstr>
      <vt:lpstr>15. どんどん</vt:lpstr>
      <vt:lpstr>PowerPoint Presentation</vt:lpstr>
      <vt:lpstr>16. 〜たびに</vt:lpstr>
      <vt:lpstr>PowerPoint Presentation</vt:lpstr>
      <vt:lpstr>17. とうとう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MIT Japanese VI Tobira 第8課文法</dc:title>
  <dc:subject/>
  <dc:creator>Takako Aikawa</dc:creator>
  <cp:keywords/>
  <dc:description/>
  <cp:lastModifiedBy>H. Sharon Lin</cp:lastModifiedBy>
  <cp:revision>44</cp:revision>
  <dcterms:created xsi:type="dcterms:W3CDTF">2016-03-01T19:17:28Z</dcterms:created>
  <dcterms:modified xsi:type="dcterms:W3CDTF">2024-01-17T04:15:32Z</dcterms:modified>
  <cp:category/>
</cp:coreProperties>
</file>