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79" r:id="rId4"/>
    <p:sldId id="278" r:id="rId5"/>
    <p:sldId id="259" r:id="rId6"/>
    <p:sldId id="280" r:id="rId7"/>
    <p:sldId id="260" r:id="rId8"/>
    <p:sldId id="281" r:id="rId9"/>
    <p:sldId id="261" r:id="rId10"/>
    <p:sldId id="273" r:id="rId11"/>
    <p:sldId id="282" r:id="rId12"/>
    <p:sldId id="262" r:id="rId13"/>
    <p:sldId id="283" r:id="rId14"/>
    <p:sldId id="263" r:id="rId15"/>
    <p:sldId id="284" r:id="rId16"/>
    <p:sldId id="264" r:id="rId17"/>
    <p:sldId id="285" r:id="rId18"/>
    <p:sldId id="265" r:id="rId19"/>
    <p:sldId id="286" r:id="rId20"/>
    <p:sldId id="274" r:id="rId21"/>
    <p:sldId id="287" r:id="rId22"/>
    <p:sldId id="267" r:id="rId23"/>
    <p:sldId id="288" r:id="rId24"/>
    <p:sldId id="268" r:id="rId25"/>
    <p:sldId id="289" r:id="rId26"/>
    <p:sldId id="269" r:id="rId27"/>
    <p:sldId id="275" r:id="rId28"/>
    <p:sldId id="276" r:id="rId29"/>
    <p:sldId id="270" r:id="rId30"/>
    <p:sldId id="291" r:id="rId31"/>
    <p:sldId id="272" r:id="rId32"/>
    <p:sldId id="277" r:id="rId33"/>
    <p:sldId id="29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8AE9F-50B3-B000-BEE7-78A9CB679D53}" v="120" dt="2021-02-25T13:45:52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28"/>
    <p:restoredTop sz="93605"/>
  </p:normalViewPr>
  <p:slideViewPr>
    <p:cSldViewPr snapToGrid="0" snapToObjects="1">
      <p:cViewPr varScale="1">
        <p:scale>
          <a:sx n="120" d="100"/>
          <a:sy n="120" d="100"/>
        </p:scale>
        <p:origin x="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92A7-46E9-4147-A0FF-64DB40B61DE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F73EE-2456-9E4E-B931-34A05533D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7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2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05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75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4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5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4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7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1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9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A213A-23F0-0B46-888F-67C5EB56FF5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9FEBB-28BA-B74B-A1BD-D1F41457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8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96146"/>
          </a:xfrm>
        </p:spPr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7</a:t>
            </a:r>
            <a:r>
              <a:rPr lang="ja-JP" altLang="en-US" dirty="0"/>
              <a:t>課文法ノート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Spring 2023</a:t>
            </a:r>
          </a:p>
          <a:p>
            <a:r>
              <a:rPr lang="ja-JP" altLang="en-US" sz="3600" dirty="0"/>
              <a:t>相川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607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Sentence</a:t>
            </a:r>
            <a:r>
              <a:rPr lang="ja-JP" altLang="en-US" dirty="0"/>
              <a:t>。</a:t>
            </a:r>
            <a:r>
              <a:rPr lang="en-US" altLang="ja-JP" dirty="0"/>
              <a:t> </a:t>
            </a:r>
            <a:r>
              <a:rPr lang="ja-JP" altLang="en-US" dirty="0"/>
              <a:t>では、それでは、じゃ、</a:t>
            </a:r>
            <a:r>
              <a:rPr lang="en-US" altLang="ja-JP" dirty="0"/>
              <a:t>….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6BD843-DBD6-464B-AEE4-0DD3DD196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91" y="1690688"/>
            <a:ext cx="9055100" cy="4432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D41798-0561-E13C-5737-F37727BA54AD}"/>
              </a:ext>
            </a:extLst>
          </p:cNvPr>
          <p:cNvSpPr txBox="1"/>
          <p:nvPr/>
        </p:nvSpPr>
        <p:spPr>
          <a:xfrm>
            <a:off x="1185863" y="6103253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14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82556E-5E78-F242-9827-3EDB85CD6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460" y="838994"/>
            <a:ext cx="11305540" cy="44196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39A1C3-998A-412E-D880-60BC3EAF7817}"/>
              </a:ext>
            </a:extLst>
          </p:cNvPr>
          <p:cNvSpPr txBox="1"/>
          <p:nvPr/>
        </p:nvSpPr>
        <p:spPr>
          <a:xfrm>
            <a:off x="1243920" y="5326743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637309"/>
            <a:ext cx="10515600" cy="5126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>
                <a:ea typeface="Yu Gothic Light"/>
              </a:rPr>
              <a:t>[練習] その上</a:t>
            </a:r>
            <a:r>
              <a:rPr lang="en-US" altLang="ja-JP" sz="3200" dirty="0">
                <a:ea typeface="Yu Gothic Light"/>
              </a:rPr>
              <a:t> (in addition; on top of that); besides; moreover </a:t>
            </a:r>
            <a:endParaRPr lang="en-US" altLang="ja-JP" sz="3200" dirty="0"/>
          </a:p>
          <a:p>
            <a:endParaRPr lang="en-US" altLang="ja-JP" sz="3200" dirty="0"/>
          </a:p>
          <a:p>
            <a:r>
              <a:rPr lang="en-US" altLang="ja-JP" sz="3200" dirty="0"/>
              <a:t>MIT</a:t>
            </a:r>
            <a:r>
              <a:rPr lang="ja-JP" altLang="en-US" sz="3200" dirty="0"/>
              <a:t>の学生は、頭がいい。＿＿＿＿＿＿＿＿</a:t>
            </a:r>
            <a:endParaRPr lang="en-US" altLang="ja-JP" sz="3200" dirty="0"/>
          </a:p>
          <a:p>
            <a:endParaRPr lang="en-US" altLang="ja-JP" sz="3200" dirty="0"/>
          </a:p>
          <a:p>
            <a:r>
              <a:rPr lang="en-US" altLang="ja-JP" sz="3200" dirty="0"/>
              <a:t>MIT</a:t>
            </a:r>
            <a:r>
              <a:rPr lang="ja-JP" altLang="en-US" sz="3200" dirty="0"/>
              <a:t>の授業は、宿題が難しい。＿＿＿＿＿＿＿</a:t>
            </a:r>
            <a:endParaRPr lang="en-US" altLang="ja-JP" sz="3200" dirty="0"/>
          </a:p>
          <a:p>
            <a:endParaRPr lang="en-US" altLang="ja-JP" sz="3200" dirty="0"/>
          </a:p>
          <a:p>
            <a:r>
              <a:rPr lang="ja-JP" altLang="en-US" sz="3200" dirty="0"/>
              <a:t>ボストンは、物価が高い。</a:t>
            </a:r>
            <a:r>
              <a:rPr lang="en-US" altLang="ja-JP" sz="3200" dirty="0"/>
              <a:t> </a:t>
            </a:r>
            <a:r>
              <a:rPr lang="ja-JP" altLang="en-US" sz="3200" dirty="0"/>
              <a:t>＿＿＿＿＿＿＿</a:t>
            </a:r>
            <a:endParaRPr lang="en-US" altLang="ja-JP" sz="3200" dirty="0"/>
          </a:p>
          <a:p>
            <a:endParaRPr lang="en-US" sz="3200" dirty="0"/>
          </a:p>
          <a:p>
            <a:r>
              <a:rPr lang="ja-JP" altLang="en-US" sz="3200" dirty="0"/>
              <a:t>私の寮は、静かだ。＿＿＿＿＿＿＿＿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060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063" y="479239"/>
            <a:ext cx="10515600" cy="175662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3. Noun (particle) </a:t>
            </a:r>
            <a:r>
              <a:rPr lang="ja-JP" altLang="en-US" sz="3100" b="1" dirty="0">
                <a:ea typeface="Yu Gothic Light"/>
              </a:rPr>
              <a:t>さえ</a:t>
            </a:r>
            <a:r>
              <a:rPr lang="en-US" altLang="ja-JP" sz="3100" b="1" dirty="0">
                <a:ea typeface="Yu Gothic Light"/>
              </a:rPr>
              <a:t> </a:t>
            </a:r>
            <a:br>
              <a:rPr lang="en-US" altLang="ja-JP" sz="3100" dirty="0"/>
            </a:br>
            <a:r>
              <a:rPr lang="en-US" altLang="ja-JP" sz="3100" dirty="0">
                <a:ea typeface="Yu Gothic Light"/>
              </a:rPr>
              <a:t>   </a:t>
            </a:r>
            <a:r>
              <a:rPr lang="en-US" sz="3100" dirty="0"/>
              <a:t>(Review: Case markers vs. Particles)</a:t>
            </a:r>
            <a:br>
              <a:rPr lang="en-US" sz="3100" dirty="0"/>
            </a:br>
            <a:r>
              <a:rPr lang="ja-JP" altLang="en-US" sz="3100" dirty="0">
                <a:ea typeface="Yu Gothic Light"/>
              </a:rPr>
              <a:t>　</a:t>
            </a:r>
            <a:r>
              <a:rPr lang="en-US" altLang="ja-JP" sz="3100" dirty="0">
                <a:ea typeface="Yu Gothic Light"/>
              </a:rPr>
              <a:t>case markers {</a:t>
            </a:r>
            <a:r>
              <a:rPr lang="ja-JP" altLang="en-US" sz="3100">
                <a:ea typeface="Yu Gothic Light"/>
              </a:rPr>
              <a:t>は、が、を</a:t>
            </a:r>
            <a:r>
              <a:rPr lang="en-US" altLang="ja-JP" sz="3100" dirty="0">
                <a:ea typeface="Yu Gothic Light"/>
              </a:rPr>
              <a:t>}</a:t>
            </a:r>
            <a:br>
              <a:rPr lang="en-US" altLang="ja-JP" sz="3100" dirty="0"/>
            </a:br>
            <a:r>
              <a:rPr lang="en-US" altLang="ja-JP" sz="3100" dirty="0">
                <a:ea typeface="Yu Gothic Light"/>
              </a:rPr>
              <a:t>    particles {</a:t>
            </a:r>
            <a:r>
              <a:rPr lang="ja-JP" altLang="en-US" sz="3100">
                <a:ea typeface="Yu Gothic Light"/>
              </a:rPr>
              <a:t>で、と、に、から、まで</a:t>
            </a:r>
            <a:r>
              <a:rPr lang="en-US" altLang="ja-JP" sz="3100" dirty="0">
                <a:ea typeface="Yu Gothic Light"/>
              </a:rPr>
              <a:t>…etc.}          (cf. </a:t>
            </a:r>
            <a:r>
              <a:rPr lang="ja-JP" altLang="en-US" sz="3100">
                <a:ea typeface="Yu Gothic Light"/>
              </a:rPr>
              <a:t>も、ばかり</a:t>
            </a:r>
            <a:r>
              <a:rPr lang="en-US" altLang="ja-JP" sz="3100" dirty="0">
                <a:ea typeface="Yu Gothic Light"/>
              </a:rPr>
              <a:t>)</a:t>
            </a:r>
            <a:br>
              <a:rPr lang="en-US" altLang="ja-JP" sz="4000" dirty="0"/>
            </a:b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29F714-FBC7-6E4A-B6F9-3D81B50B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68" y="2235005"/>
            <a:ext cx="9705210" cy="40904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D79351-2997-48A3-6401-68C076BE9788}"/>
              </a:ext>
            </a:extLst>
          </p:cNvPr>
          <p:cNvSpPr txBox="1"/>
          <p:nvPr/>
        </p:nvSpPr>
        <p:spPr>
          <a:xfrm>
            <a:off x="1182309" y="632542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76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37046" y="161150"/>
            <a:ext cx="10650071" cy="289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4. ~</a:t>
            </a:r>
            <a:r>
              <a:rPr lang="ja-JP" altLang="en-US" sz="2800">
                <a:ea typeface="Yu Gothic Light"/>
              </a:rPr>
              <a:t>向け</a:t>
            </a:r>
            <a:r>
              <a:rPr lang="en-US" altLang="ja-JP" sz="2800" dirty="0">
                <a:ea typeface="Yu Gothic Light"/>
              </a:rPr>
              <a:t> (made for; for the use of)</a:t>
            </a:r>
          </a:p>
          <a:p>
            <a:r>
              <a:rPr lang="en-US" altLang="ja-JP" sz="2800" dirty="0"/>
              <a:t>X</a:t>
            </a:r>
            <a:r>
              <a:rPr lang="ja-JP" altLang="en-US" sz="2800" dirty="0"/>
              <a:t>は</a:t>
            </a:r>
            <a:r>
              <a:rPr lang="en-US" altLang="ja-JP" sz="2800" dirty="0"/>
              <a:t>, N</a:t>
            </a:r>
            <a:r>
              <a:rPr lang="ja-JP" altLang="en-US" sz="2800" b="1" dirty="0"/>
              <a:t>向けだ</a:t>
            </a:r>
            <a:r>
              <a:rPr lang="en-US" altLang="ja-JP" sz="2800" dirty="0"/>
              <a:t>  (</a:t>
            </a:r>
            <a:r>
              <a:rPr lang="ja-JP" altLang="en-US" sz="2800" dirty="0"/>
              <a:t>これは、子供向けだ）</a:t>
            </a:r>
            <a:endParaRPr lang="en-US" altLang="ja-JP" sz="2800" dirty="0"/>
          </a:p>
          <a:p>
            <a:r>
              <a:rPr lang="en-US" altLang="ja-JP" sz="2800" dirty="0">
                <a:ea typeface="Yu Gothic Light"/>
              </a:rPr>
              <a:t>N</a:t>
            </a:r>
            <a:r>
              <a:rPr lang="ja-JP" altLang="en-US" sz="2800" b="1">
                <a:ea typeface="Yu Gothic Light"/>
              </a:rPr>
              <a:t>向けに</a:t>
            </a:r>
            <a:r>
              <a:rPr lang="en-US" altLang="ja-JP" sz="2800" dirty="0">
                <a:ea typeface="Yu Gothic Light"/>
              </a:rPr>
              <a:t>verb (adverb)</a:t>
            </a:r>
            <a:r>
              <a:rPr lang="ja-JP" altLang="en-US" sz="2800">
                <a:ea typeface="Yu Gothic Light"/>
              </a:rPr>
              <a:t>（この本は、子供向けに作った。）</a:t>
            </a:r>
            <a:endParaRPr lang="en-US" altLang="ja-JP" sz="2800">
              <a:ea typeface="Yu Gothic Light"/>
            </a:endParaRPr>
          </a:p>
          <a:p>
            <a:r>
              <a:rPr lang="en-US" altLang="ja-JP" sz="2800" dirty="0"/>
              <a:t>N</a:t>
            </a:r>
            <a:r>
              <a:rPr lang="ja-JP" altLang="en-US" sz="2800" b="1" dirty="0"/>
              <a:t>向けの</a:t>
            </a:r>
            <a:r>
              <a:rPr lang="en-US" altLang="ja-JP" sz="2800" dirty="0"/>
              <a:t>Noun </a:t>
            </a:r>
            <a:r>
              <a:rPr lang="ja-JP" altLang="en-US" sz="2800" dirty="0"/>
              <a:t>（これは、子供向けの本だ。）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4AE649-3AF2-1343-AE49-717A4D65C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319" y="3429000"/>
            <a:ext cx="8902700" cy="3111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E4940-F3AB-E342-B6EF-108BB93BC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533650"/>
            <a:ext cx="8953500" cy="1028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C613B4-A608-CF82-112E-84D64899C079}"/>
              </a:ext>
            </a:extLst>
          </p:cNvPr>
          <p:cNvSpPr txBox="1"/>
          <p:nvPr/>
        </p:nvSpPr>
        <p:spPr>
          <a:xfrm>
            <a:off x="1141281" y="654050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09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~</a:t>
            </a:r>
            <a:r>
              <a:rPr lang="ja-JP" altLang="en-US" dirty="0"/>
              <a:t>向け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1941"/>
            <a:ext cx="10515600" cy="4765022"/>
          </a:xfrm>
        </p:spPr>
        <p:txBody>
          <a:bodyPr/>
          <a:lstStyle/>
          <a:p>
            <a:r>
              <a:rPr lang="ja-JP" altLang="en-US" dirty="0"/>
              <a:t>子供向けのもの</a:t>
            </a:r>
            <a:endParaRPr lang="en-US" altLang="ja-JP" dirty="0"/>
          </a:p>
          <a:p>
            <a:r>
              <a:rPr lang="ja-JP" altLang="en-US" dirty="0"/>
              <a:t>学生向け</a:t>
            </a:r>
            <a:endParaRPr lang="en-US" altLang="ja-JP" dirty="0"/>
          </a:p>
          <a:p>
            <a:r>
              <a:rPr lang="ja-JP" altLang="en-US" dirty="0"/>
              <a:t>外国人向け</a:t>
            </a:r>
            <a:endParaRPr lang="en-US" altLang="ja-JP" dirty="0"/>
          </a:p>
          <a:p>
            <a:r>
              <a:rPr lang="ja-JP" altLang="en-US" dirty="0"/>
              <a:t>ビシネス向け</a:t>
            </a:r>
            <a:endParaRPr lang="en-US" altLang="ja-JP" dirty="0"/>
          </a:p>
          <a:p>
            <a:r>
              <a:rPr lang="ja-JP" altLang="en-US" dirty="0"/>
              <a:t>女性向け</a:t>
            </a:r>
            <a:endParaRPr lang="en-US" altLang="ja-JP" dirty="0"/>
          </a:p>
          <a:p>
            <a:r>
              <a:rPr lang="ja-JP" altLang="en-US" dirty="0"/>
              <a:t>サラリーマン向け</a:t>
            </a:r>
            <a:endParaRPr lang="en-US" altLang="ja-JP" dirty="0"/>
          </a:p>
          <a:p>
            <a:r>
              <a:rPr lang="ja-JP" altLang="en-US" dirty="0"/>
              <a:t>お年寄り向け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＊</a:t>
            </a:r>
            <a:r>
              <a:rPr lang="ja-JP" altLang="en-US" strike="sngStrike" dirty="0"/>
              <a:t>相川先生向けの手紙</a:t>
            </a:r>
            <a:r>
              <a:rPr lang="ja-JP" altLang="en-US" dirty="0"/>
              <a:t>　</a:t>
            </a:r>
            <a:r>
              <a:rPr lang="ja-JP" altLang="en-US"/>
              <a:t>　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9000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AF00A7-2F1E-254C-A0F5-EE8CB19F1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0025" y="390293"/>
            <a:ext cx="9234807" cy="622779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895B96-C7ED-7C72-EBF2-C0C58BAD830E}"/>
              </a:ext>
            </a:extLst>
          </p:cNvPr>
          <p:cNvSpPr txBox="1"/>
          <p:nvPr/>
        </p:nvSpPr>
        <p:spPr>
          <a:xfrm>
            <a:off x="1505177" y="6510362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76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~</a:t>
            </a:r>
            <a:r>
              <a:rPr lang="ja-JP" altLang="en-US" dirty="0"/>
              <a:t>である　</a:t>
            </a:r>
            <a:r>
              <a:rPr lang="ja-JP" altLang="en-US" sz="2400" dirty="0"/>
              <a:t>（だ体</a:t>
            </a:r>
            <a:r>
              <a:rPr lang="en-US" altLang="ja-JP" sz="2400" dirty="0"/>
              <a:t> vs. </a:t>
            </a:r>
            <a:r>
              <a:rPr lang="ja-JP" altLang="en-US" sz="2400" dirty="0"/>
              <a:t>である体の違いの復習</a:t>
            </a:r>
            <a:r>
              <a:rPr lang="en-US" altLang="ja-JP" sz="2400" dirty="0"/>
              <a:t>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88" y="1371903"/>
            <a:ext cx="10914698" cy="4805060"/>
          </a:xfrm>
        </p:spPr>
        <p:txBody>
          <a:bodyPr>
            <a:normAutofit fontScale="62500" lnSpcReduction="20000"/>
          </a:bodyPr>
          <a:lstStyle/>
          <a:p>
            <a:endParaRPr lang="en-US" altLang="ja-JP" dirty="0"/>
          </a:p>
          <a:p>
            <a:r>
              <a:rPr lang="ja-JP" altLang="en-US" dirty="0"/>
              <a:t>この小説は、面白い。（</a:t>
            </a:r>
            <a:r>
              <a:rPr lang="en-US" altLang="ja-JP" dirty="0"/>
              <a:t> *</a:t>
            </a:r>
            <a:r>
              <a:rPr lang="ja-JP" altLang="en-US" dirty="0"/>
              <a:t>面白いである、</a:t>
            </a:r>
            <a:r>
              <a:rPr lang="en-US" altLang="ja-JP" dirty="0"/>
              <a:t> *</a:t>
            </a:r>
            <a:r>
              <a:rPr lang="ja-JP" altLang="en-US" dirty="0"/>
              <a:t>面白いだ）</a:t>
            </a:r>
            <a:endParaRPr lang="en-US" altLang="ja-JP" dirty="0"/>
          </a:p>
          <a:p>
            <a:r>
              <a:rPr lang="ja-JP" altLang="en-US" dirty="0"/>
              <a:t>この仕事は、大変だ。（大変</a:t>
            </a:r>
            <a:r>
              <a:rPr lang="ja-JP" altLang="en-US" b="1" dirty="0"/>
              <a:t>である</a:t>
            </a:r>
            <a:r>
              <a:rPr lang="en-US" altLang="ja-JP" dirty="0"/>
              <a:t>/</a:t>
            </a:r>
            <a:r>
              <a:rPr lang="ja-JP" altLang="en-US" dirty="0"/>
              <a:t>大変</a:t>
            </a:r>
            <a:r>
              <a:rPr lang="ja-JP" altLang="en-US" b="1" dirty="0"/>
              <a:t>ではない</a:t>
            </a:r>
            <a:r>
              <a:rPr lang="en-US" altLang="ja-JP" b="1" dirty="0"/>
              <a:t>/</a:t>
            </a:r>
            <a:r>
              <a:rPr lang="en-US" altLang="ja-JP" dirty="0"/>
              <a:t>cf. </a:t>
            </a:r>
            <a:r>
              <a:rPr lang="ja-JP" altLang="en-US" dirty="0"/>
              <a:t>大変じゃない）</a:t>
            </a:r>
            <a:endParaRPr lang="en-US" altLang="ja-JP" dirty="0"/>
          </a:p>
          <a:p>
            <a:r>
              <a:rPr lang="ja-JP" altLang="en-US" dirty="0"/>
              <a:t>夏目漱石は、有名だ。（有名である）</a:t>
            </a:r>
            <a:endParaRPr lang="en-US" altLang="ja-JP" dirty="0"/>
          </a:p>
          <a:p>
            <a:r>
              <a:rPr lang="ja-JP" altLang="en-US" dirty="0"/>
              <a:t>漱石は、小説家だ。（小説家である）</a:t>
            </a:r>
            <a:endParaRPr lang="en-US" altLang="ja-JP" dirty="0"/>
          </a:p>
          <a:p>
            <a:r>
              <a:rPr lang="ja-JP" altLang="en-US" dirty="0"/>
              <a:t>この論文</a:t>
            </a:r>
            <a:r>
              <a:rPr lang="ja-JP" altLang="en-US" b="1" dirty="0"/>
              <a:t>に</a:t>
            </a:r>
            <a:r>
              <a:rPr lang="ja-JP" altLang="en-US" dirty="0"/>
              <a:t>は、大変興味</a:t>
            </a:r>
            <a:r>
              <a:rPr lang="ja-JP" altLang="en-US" b="1" dirty="0"/>
              <a:t>がある</a:t>
            </a:r>
            <a:r>
              <a:rPr lang="ja-JP" altLang="en-US" dirty="0"/>
              <a:t>。（</a:t>
            </a:r>
            <a:r>
              <a:rPr lang="en-US" altLang="ja-JP" dirty="0"/>
              <a:t>*</a:t>
            </a:r>
            <a:r>
              <a:rPr lang="ja-JP" altLang="en-US" dirty="0"/>
              <a:t>興味だ、</a:t>
            </a:r>
            <a:r>
              <a:rPr lang="en-US" altLang="ja-JP" dirty="0"/>
              <a:t> *</a:t>
            </a:r>
            <a:r>
              <a:rPr lang="ja-JP" altLang="en-US" dirty="0"/>
              <a:t>興味である）</a:t>
            </a:r>
            <a:endParaRPr lang="en-US" altLang="ja-JP" dirty="0"/>
          </a:p>
          <a:p>
            <a:endParaRPr lang="en-US" dirty="0"/>
          </a:p>
          <a:p>
            <a:r>
              <a:rPr lang="en-US" sz="3200" dirty="0"/>
              <a:t>[Relative clause </a:t>
            </a:r>
            <a:r>
              <a:rPr lang="ja-JP" altLang="en-US" sz="3200" dirty="0"/>
              <a:t>である</a:t>
            </a:r>
            <a:r>
              <a:rPr lang="en-US" altLang="ja-JP" sz="3200" dirty="0"/>
              <a:t>/</a:t>
            </a:r>
            <a:r>
              <a:rPr lang="ja-JP" altLang="en-US" sz="3200" dirty="0"/>
              <a:t>であった</a:t>
            </a:r>
            <a:r>
              <a:rPr lang="en-US" altLang="ja-JP" sz="3200" dirty="0"/>
              <a:t>/</a:t>
            </a:r>
            <a:r>
              <a:rPr lang="ja-JP" altLang="en-US" sz="3200" dirty="0"/>
              <a:t>ではない</a:t>
            </a:r>
            <a:r>
              <a:rPr lang="en-US" altLang="ja-JP" sz="3200" dirty="0"/>
              <a:t>/</a:t>
            </a:r>
            <a:r>
              <a:rPr lang="ja-JP" altLang="en-US" sz="3200" dirty="0"/>
              <a:t>ではなかった</a:t>
            </a:r>
            <a:r>
              <a:rPr lang="en-US" altLang="ja-JP" sz="3200" strike="sngStrike" dirty="0"/>
              <a:t>/</a:t>
            </a:r>
            <a:r>
              <a:rPr lang="ja-JP" altLang="en-US" sz="3200" strike="sngStrike" dirty="0"/>
              <a:t>だ</a:t>
            </a:r>
            <a:r>
              <a:rPr lang="en-US" altLang="ja-JP" sz="3200" dirty="0"/>
              <a:t>] Noun</a:t>
            </a:r>
            <a:endParaRPr lang="en-US" sz="3200" dirty="0"/>
          </a:p>
          <a:p>
            <a:r>
              <a:rPr lang="ja-JP" altLang="en-US" sz="3200" dirty="0"/>
              <a:t>である</a:t>
            </a:r>
            <a:r>
              <a:rPr lang="en-US" altLang="ja-JP" sz="3200" dirty="0"/>
              <a:t> can occur before nouns in relative clauses but </a:t>
            </a:r>
            <a:r>
              <a:rPr lang="ja-JP" altLang="en-US" sz="3200" dirty="0"/>
              <a:t>だ</a:t>
            </a:r>
            <a:r>
              <a:rPr lang="en-US" altLang="ja-JP" sz="3200" dirty="0"/>
              <a:t> cannot.</a:t>
            </a:r>
          </a:p>
          <a:p>
            <a:pPr lvl="1"/>
            <a:r>
              <a:rPr lang="ja-JP" altLang="en-US" dirty="0"/>
              <a:t>私の日本語の先生</a:t>
            </a:r>
            <a:r>
              <a:rPr lang="en-US" altLang="ja-JP" dirty="0"/>
              <a:t>{</a:t>
            </a:r>
            <a:r>
              <a:rPr lang="ja-JP" altLang="en-US" dirty="0"/>
              <a:t>である</a:t>
            </a:r>
            <a:r>
              <a:rPr lang="en-US" altLang="ja-JP" dirty="0"/>
              <a:t>/</a:t>
            </a:r>
            <a:r>
              <a:rPr lang="ja-JP" altLang="en-US" dirty="0"/>
              <a:t>の</a:t>
            </a:r>
            <a:r>
              <a:rPr lang="en-US" altLang="ja-JP" dirty="0"/>
              <a:t>/*</a:t>
            </a:r>
            <a:r>
              <a:rPr lang="ja-JP" altLang="en-US" dirty="0"/>
              <a:t>だ</a:t>
            </a:r>
            <a:r>
              <a:rPr lang="en-US" altLang="ja-JP" dirty="0"/>
              <a:t>}</a:t>
            </a:r>
            <a:r>
              <a:rPr lang="ja-JP" altLang="en-US"/>
              <a:t>田中先生</a:t>
            </a:r>
            <a:endParaRPr lang="en-US" altLang="ja-JP" dirty="0"/>
          </a:p>
          <a:p>
            <a:pPr lvl="1"/>
            <a:r>
              <a:rPr lang="ja-JP" altLang="en-US"/>
              <a:t>人口が少ない　</a:t>
            </a:r>
            <a:r>
              <a:rPr lang="en-US" altLang="ja-JP" dirty="0"/>
              <a:t>{</a:t>
            </a:r>
            <a:r>
              <a:rPr lang="ja-JP" altLang="en-US"/>
              <a:t>である</a:t>
            </a:r>
            <a:r>
              <a:rPr lang="en-US" altLang="ja-JP" dirty="0"/>
              <a:t>/</a:t>
            </a:r>
            <a:r>
              <a:rPr lang="ja-JP" altLang="en-US"/>
              <a:t>だ</a:t>
            </a:r>
            <a:r>
              <a:rPr lang="en-US" altLang="ja-JP" dirty="0"/>
              <a:t>/</a:t>
            </a:r>
            <a:r>
              <a:rPr lang="ja-JP" altLang="en-US"/>
              <a:t>な｝街（まち）</a:t>
            </a:r>
            <a:endParaRPr lang="en-US" altLang="ja-JP" dirty="0"/>
          </a:p>
          <a:p>
            <a:pPr lvl="1"/>
            <a:r>
              <a:rPr lang="ja-JP" altLang="en-US"/>
              <a:t>宿題が大変　</a:t>
            </a:r>
            <a:r>
              <a:rPr lang="en-US" altLang="ja-JP" dirty="0"/>
              <a:t>{</a:t>
            </a:r>
            <a:r>
              <a:rPr lang="ja-JP" altLang="en-US"/>
              <a:t>である</a:t>
            </a:r>
            <a:r>
              <a:rPr lang="en-US" altLang="ja-JP" dirty="0"/>
              <a:t>/</a:t>
            </a:r>
            <a:r>
              <a:rPr lang="ja-JP" altLang="en-US"/>
              <a:t>だ</a:t>
            </a:r>
            <a:r>
              <a:rPr lang="en-US" altLang="ja-JP" dirty="0"/>
              <a:t>/</a:t>
            </a:r>
            <a:r>
              <a:rPr lang="ja-JP" altLang="en-US"/>
              <a:t>な｝授業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[Extra: </a:t>
            </a:r>
            <a:r>
              <a:rPr lang="ja-JP" altLang="en-US" dirty="0"/>
              <a:t>である</a:t>
            </a:r>
            <a:r>
              <a:rPr lang="en-US" altLang="ja-JP" dirty="0"/>
              <a:t> can occur in other situations where </a:t>
            </a:r>
            <a:r>
              <a:rPr lang="ja-JP" altLang="en-US" dirty="0"/>
              <a:t>だ</a:t>
            </a:r>
            <a:r>
              <a:rPr lang="en-US" altLang="ja-JP" dirty="0"/>
              <a:t> cannot occur]</a:t>
            </a:r>
          </a:p>
          <a:p>
            <a:r>
              <a:rPr lang="ja-JP" altLang="en-US" dirty="0"/>
              <a:t>彼は、フランス人</a:t>
            </a:r>
            <a:r>
              <a:rPr lang="en-US" altLang="ja-JP" dirty="0"/>
              <a:t>{</a:t>
            </a:r>
            <a:r>
              <a:rPr lang="ja-JP" altLang="en-US" dirty="0"/>
              <a:t>である</a:t>
            </a:r>
            <a:r>
              <a:rPr lang="en-US" altLang="ja-JP" dirty="0"/>
              <a:t>/nothing/*</a:t>
            </a:r>
            <a:r>
              <a:rPr lang="ja-JP" altLang="en-US" dirty="0"/>
              <a:t>だ</a:t>
            </a:r>
            <a:r>
              <a:rPr lang="en-US" altLang="ja-JP" dirty="0"/>
              <a:t>}</a:t>
            </a:r>
            <a:r>
              <a:rPr lang="ja-JP" altLang="en-US" dirty="0"/>
              <a:t>かもしれない。</a:t>
            </a:r>
            <a:endParaRPr lang="en-US" altLang="ja-JP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35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0306"/>
            <a:ext cx="10515600" cy="5746657"/>
          </a:xfrm>
        </p:spPr>
        <p:txBody>
          <a:bodyPr/>
          <a:lstStyle/>
          <a:p>
            <a:r>
              <a:rPr lang="en-US" dirty="0"/>
              <a:t>….</a:t>
            </a:r>
            <a:r>
              <a:rPr lang="ja-JP" altLang="en-US" dirty="0"/>
              <a:t>人間は考える葦（あし）</a:t>
            </a:r>
            <a:r>
              <a:rPr lang="ja-JP" altLang="en-US" b="1" dirty="0"/>
              <a:t>である</a:t>
            </a:r>
            <a:r>
              <a:rPr lang="ja-JP" altLang="en-US" dirty="0"/>
              <a:t>と言った。</a:t>
            </a:r>
            <a:endParaRPr lang="en-US" altLang="ja-JP" dirty="0"/>
          </a:p>
          <a:p>
            <a:r>
              <a:rPr lang="ja-JP" altLang="en-US" dirty="0"/>
              <a:t>人間は考える葦（あし）</a:t>
            </a:r>
            <a:r>
              <a:rPr lang="ja-JP" altLang="en-US" b="1" dirty="0"/>
              <a:t>だ</a:t>
            </a:r>
            <a:r>
              <a:rPr lang="ja-JP" altLang="en-US" dirty="0"/>
              <a:t>と言った。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….</a:t>
            </a:r>
            <a:r>
              <a:rPr lang="ja-JP" altLang="en-US" dirty="0"/>
              <a:t>面白い本</a:t>
            </a:r>
            <a:r>
              <a:rPr lang="ja-JP" altLang="en-US" b="1" dirty="0"/>
              <a:t>である</a:t>
            </a:r>
            <a:r>
              <a:rPr lang="ja-JP" altLang="en-US" dirty="0"/>
              <a:t>に違いない。</a:t>
            </a:r>
            <a:endParaRPr lang="en-US" altLang="ja-JP" dirty="0"/>
          </a:p>
          <a:p>
            <a:r>
              <a:rPr lang="en-US" dirty="0"/>
              <a:t>….</a:t>
            </a:r>
            <a:r>
              <a:rPr lang="ja-JP" altLang="en-US" dirty="0"/>
              <a:t>面白い本に違いない。</a:t>
            </a:r>
            <a:r>
              <a:rPr lang="en-US" altLang="ja-JP" dirty="0"/>
              <a:t>(</a:t>
            </a:r>
            <a:r>
              <a:rPr lang="ja-JP" altLang="en-US" strike="sngStrike" dirty="0"/>
              <a:t>だ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r>
              <a:rPr lang="ja-JP" altLang="en-US" dirty="0"/>
              <a:t>子供の頃</a:t>
            </a:r>
            <a:r>
              <a:rPr lang="en-US" altLang="ja-JP" dirty="0"/>
              <a:t>(</a:t>
            </a:r>
            <a:r>
              <a:rPr lang="ja-JP" altLang="en-US" dirty="0"/>
              <a:t>ころ</a:t>
            </a:r>
            <a:r>
              <a:rPr lang="en-US" altLang="ja-JP" dirty="0"/>
              <a:t>)</a:t>
            </a:r>
            <a:r>
              <a:rPr lang="ja-JP" altLang="en-US" dirty="0"/>
              <a:t>嫌い</a:t>
            </a:r>
            <a:r>
              <a:rPr lang="ja-JP" altLang="en-US" b="1" dirty="0"/>
              <a:t>であった</a:t>
            </a:r>
            <a:r>
              <a:rPr lang="ja-JP" altLang="en-US" dirty="0"/>
              <a:t>食べ物が、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子供の頃</a:t>
            </a:r>
            <a:r>
              <a:rPr lang="en-US" altLang="ja-JP" dirty="0"/>
              <a:t>(</a:t>
            </a:r>
            <a:r>
              <a:rPr lang="ja-JP" altLang="en-US" dirty="0"/>
              <a:t>ころ</a:t>
            </a:r>
            <a:r>
              <a:rPr lang="en-US" altLang="ja-JP" dirty="0"/>
              <a:t>)</a:t>
            </a:r>
            <a:r>
              <a:rPr lang="ja-JP" altLang="en-US" dirty="0"/>
              <a:t>嫌い</a:t>
            </a:r>
            <a:r>
              <a:rPr lang="ja-JP" altLang="en-US" b="1" dirty="0"/>
              <a:t>だった</a:t>
            </a:r>
            <a:r>
              <a:rPr lang="ja-JP" altLang="en-US" dirty="0"/>
              <a:t>食べ物が、</a:t>
            </a:r>
            <a:r>
              <a:rPr lang="en-US" altLang="ja-JP" dirty="0"/>
              <a:t>….</a:t>
            </a:r>
          </a:p>
          <a:p>
            <a:endParaRPr lang="en-US" altLang="ja-JP" dirty="0"/>
          </a:p>
          <a:p>
            <a:r>
              <a:rPr lang="ja-JP" altLang="en-US" dirty="0"/>
              <a:t>新型</a:t>
            </a:r>
            <a:r>
              <a:rPr lang="ja-JP" altLang="en-US" b="1" dirty="0"/>
              <a:t>ではない</a:t>
            </a:r>
            <a:r>
              <a:rPr lang="ja-JP" altLang="en-US" dirty="0"/>
              <a:t>ケータイをつかっているので、</a:t>
            </a:r>
            <a:r>
              <a:rPr lang="en-US" altLang="ja-JP" dirty="0"/>
              <a:t>…..</a:t>
            </a:r>
          </a:p>
          <a:p>
            <a:r>
              <a:rPr lang="ja-JP" altLang="en-US" dirty="0"/>
              <a:t>新型</a:t>
            </a:r>
            <a:r>
              <a:rPr lang="ja-JP" altLang="en-US" b="1" dirty="0"/>
              <a:t>じゃない</a:t>
            </a:r>
            <a:r>
              <a:rPr lang="ja-JP" altLang="en-US" dirty="0"/>
              <a:t>ケータイをつかっているので、</a:t>
            </a:r>
            <a:r>
              <a:rPr lang="en-US" altLang="ja-JP" dirty="0"/>
              <a:t>…..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22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E207EB-9310-2741-A138-F419B6ED3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463" y="335869"/>
            <a:ext cx="8382337" cy="407634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D42F02-3DBC-8641-93E5-8AE08EF81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934" y="4413991"/>
            <a:ext cx="8788400" cy="158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C6486C-2FA2-AC26-DE3D-D28E28433D92}"/>
              </a:ext>
            </a:extLst>
          </p:cNvPr>
          <p:cNvSpPr txBox="1"/>
          <p:nvPr/>
        </p:nvSpPr>
        <p:spPr>
          <a:xfrm>
            <a:off x="1156834" y="600149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26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V-stem + </a:t>
            </a:r>
            <a:r>
              <a:rPr lang="ja-JP" altLang="en-US" dirty="0"/>
              <a:t>出す　</a:t>
            </a:r>
            <a:r>
              <a:rPr lang="en-US" altLang="ja-JP" dirty="0"/>
              <a:t>(cf. </a:t>
            </a:r>
            <a:r>
              <a:rPr lang="en-US" dirty="0"/>
              <a:t>V-stem + </a:t>
            </a:r>
            <a:r>
              <a:rPr lang="ja-JP" altLang="en-US" dirty="0"/>
              <a:t>始める）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484" y="1609965"/>
            <a:ext cx="10695316" cy="45669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dirty="0">
                <a:ea typeface="Yu Gothic"/>
              </a:rPr>
              <a:t>出す</a:t>
            </a:r>
            <a:r>
              <a:rPr lang="en-US" altLang="ja-JP" dirty="0">
                <a:ea typeface="Yu Gothic"/>
              </a:rPr>
              <a:t>: (something new starts happening from nothing; abrupt and </a:t>
            </a:r>
            <a:r>
              <a:rPr lang="en-US" altLang="ja-JP" b="1" dirty="0">
                <a:ea typeface="Yu Gothic"/>
              </a:rPr>
              <a:t>non-volitional</a:t>
            </a:r>
            <a:r>
              <a:rPr lang="en-US" altLang="ja-JP" dirty="0">
                <a:ea typeface="Yu Gothic"/>
              </a:rPr>
              <a:t>)</a:t>
            </a:r>
          </a:p>
          <a:p>
            <a:r>
              <a:rPr lang="ja-JP" altLang="en-US" dirty="0">
                <a:ea typeface="Yu Gothic"/>
              </a:rPr>
              <a:t>始める</a:t>
            </a:r>
            <a:r>
              <a:rPr lang="en-US" altLang="ja-JP" dirty="0">
                <a:ea typeface="Yu Gothic"/>
              </a:rPr>
              <a:t>: (not abrupt; </a:t>
            </a:r>
            <a:r>
              <a:rPr lang="en-US" altLang="ja-JP" b="1" dirty="0">
                <a:ea typeface="Yu Gothic"/>
              </a:rPr>
              <a:t>both volitional and non-volitional are ok</a:t>
            </a:r>
            <a:r>
              <a:rPr lang="en-US" altLang="ja-JP" dirty="0">
                <a:ea typeface="Yu Gothic"/>
              </a:rPr>
              <a:t>)</a:t>
            </a:r>
            <a:endParaRPr lang="en-US" altLang="ja-JP" dirty="0">
              <a:ea typeface="Yu Gothic"/>
              <a:cs typeface="Calibri"/>
            </a:endParaRPr>
          </a:p>
          <a:p>
            <a:r>
              <a:rPr lang="en-US" altLang="ja-JP" dirty="0"/>
              <a:t>*</a:t>
            </a:r>
            <a:r>
              <a:rPr lang="ja-JP" altLang="en-US" dirty="0"/>
              <a:t>そろそろ、本を読み出そう。</a:t>
            </a:r>
            <a:r>
              <a:rPr lang="en-US" altLang="ja-JP" dirty="0"/>
              <a:t>/</a:t>
            </a:r>
            <a:r>
              <a:rPr lang="ja-JP" altLang="en-US" dirty="0"/>
              <a:t>本を読み始めよう。</a:t>
            </a:r>
            <a:endParaRPr lang="en-US" altLang="ja-JP" dirty="0"/>
          </a:p>
          <a:p>
            <a:r>
              <a:rPr lang="en-US" dirty="0"/>
              <a:t>But for natural phenomena, both are quite exchangeable.</a:t>
            </a:r>
          </a:p>
          <a:p>
            <a:r>
              <a:rPr lang="ja-JP" altLang="en-US" dirty="0"/>
              <a:t>雨が降り出した。降り始めた。</a:t>
            </a:r>
            <a:endParaRPr lang="en-US" altLang="ja-JP" dirty="0"/>
          </a:p>
          <a:p>
            <a:r>
              <a:rPr lang="ja-JP" altLang="en-US" dirty="0"/>
              <a:t>花が咲きだした。咲き始めた。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58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BE4719-90D8-AC4A-B05C-2303BAB1A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55" y="845689"/>
            <a:ext cx="11956690" cy="445434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E7A8CC-579E-1A3E-1E03-0CFFC321CF23}"/>
              </a:ext>
            </a:extLst>
          </p:cNvPr>
          <p:cNvSpPr txBox="1"/>
          <p:nvPr/>
        </p:nvSpPr>
        <p:spPr>
          <a:xfrm>
            <a:off x="605292" y="5192312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84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~</a:t>
            </a:r>
            <a:r>
              <a:rPr lang="ja-JP" altLang="en-US" dirty="0"/>
              <a:t>ない</a:t>
            </a:r>
            <a:r>
              <a:rPr lang="en-US" altLang="ja-JP" dirty="0"/>
              <a:t>~</a:t>
            </a:r>
            <a:r>
              <a:rPr lang="ja-JP" altLang="en-US" dirty="0"/>
              <a:t>はない</a:t>
            </a:r>
            <a:r>
              <a:rPr lang="en-US" altLang="ja-JP" dirty="0"/>
              <a:t>/</a:t>
            </a:r>
            <a:r>
              <a:rPr lang="ja-JP" altLang="en-US" dirty="0"/>
              <a:t>いない</a:t>
            </a:r>
            <a:r>
              <a:rPr lang="en-US" altLang="ja-JP"/>
              <a:t>(double negative)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日本語のクラスには、</a:t>
            </a:r>
            <a:r>
              <a:rPr lang="ja-JP" altLang="en-US" u="sng" dirty="0"/>
              <a:t>宿題をしない学生はいない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には、</a:t>
            </a:r>
            <a:r>
              <a:rPr lang="en-US" altLang="ja-JP" dirty="0"/>
              <a:t>………….</a:t>
            </a:r>
            <a:r>
              <a:rPr lang="ja-JP" altLang="en-US" dirty="0"/>
              <a:t>いない。</a:t>
            </a:r>
            <a:r>
              <a:rPr lang="en-US" altLang="ja-JP" dirty="0"/>
              <a:t>(everyone would understand computer)</a:t>
            </a:r>
          </a:p>
          <a:p>
            <a:r>
              <a:rPr lang="ja-JP" altLang="en-US" dirty="0"/>
              <a:t>日本人で、</a:t>
            </a:r>
            <a:r>
              <a:rPr lang="en-US" altLang="ja-JP" dirty="0"/>
              <a:t>………. </a:t>
            </a:r>
            <a:r>
              <a:rPr lang="ja-JP" altLang="en-US" dirty="0"/>
              <a:t>いないだろう。</a:t>
            </a:r>
            <a:r>
              <a:rPr lang="en-US" altLang="ja-JP" dirty="0"/>
              <a:t>(everyone would eat sushi)</a:t>
            </a:r>
          </a:p>
          <a:p>
            <a:r>
              <a:rPr lang="ja-JP" altLang="en-US" dirty="0"/>
              <a:t>日本人で、</a:t>
            </a:r>
            <a:r>
              <a:rPr lang="en-US" altLang="ja-JP" dirty="0"/>
              <a:t>………..</a:t>
            </a:r>
            <a:r>
              <a:rPr lang="ja-JP" altLang="en-US" dirty="0"/>
              <a:t>ないだろう。</a:t>
            </a:r>
            <a:r>
              <a:rPr lang="en-US" altLang="ja-JP" dirty="0"/>
              <a:t>(everyone knows </a:t>
            </a:r>
            <a:r>
              <a:rPr lang="en-US" altLang="ja-JP" dirty="0" err="1"/>
              <a:t>Natsume</a:t>
            </a:r>
            <a:r>
              <a:rPr lang="en-US" altLang="ja-JP" dirty="0"/>
              <a:t> </a:t>
            </a:r>
            <a:r>
              <a:rPr lang="en-US" altLang="ja-JP" dirty="0" err="1"/>
              <a:t>Soseki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12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FDA982-20B1-6D43-BA97-0811C24F7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501" y="607758"/>
            <a:ext cx="11230394" cy="481018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840D7C-CB3D-9616-52AA-C8B81D52C2DC}"/>
              </a:ext>
            </a:extLst>
          </p:cNvPr>
          <p:cNvSpPr txBox="1"/>
          <p:nvPr/>
        </p:nvSpPr>
        <p:spPr>
          <a:xfrm>
            <a:off x="1156834" y="531022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638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X</a:t>
            </a:r>
            <a:r>
              <a:rPr lang="ja-JP" altLang="en-US" dirty="0"/>
              <a:t>は</a:t>
            </a:r>
            <a:r>
              <a:rPr lang="en-US" altLang="ja-JP" dirty="0"/>
              <a:t>Y</a:t>
            </a:r>
            <a:r>
              <a:rPr lang="ja-JP" altLang="en-US" dirty="0"/>
              <a:t>に当たる；</a:t>
            </a:r>
            <a:r>
              <a:rPr lang="en-US" altLang="ja-JP" dirty="0"/>
              <a:t>Y</a:t>
            </a:r>
            <a:r>
              <a:rPr lang="ja-JP" altLang="en-US" dirty="0"/>
              <a:t>に当たる</a:t>
            </a:r>
            <a:r>
              <a:rPr lang="en-US" altLang="ja-JP" dirty="0"/>
              <a:t>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単位：</a:t>
            </a:r>
            <a:endParaRPr lang="en-US" altLang="ja-JP" dirty="0"/>
          </a:p>
          <a:p>
            <a:r>
              <a:rPr lang="ja-JP" altLang="en-US" dirty="0"/>
              <a:t>１メートルは、</a:t>
            </a:r>
            <a:r>
              <a:rPr lang="en-US" altLang="ja-JP" dirty="0"/>
              <a:t>__________</a:t>
            </a:r>
            <a:r>
              <a:rPr lang="ja-JP" altLang="en-US" dirty="0"/>
              <a:t>に当たる。</a:t>
            </a:r>
            <a:endParaRPr lang="en-US" altLang="ja-JP" dirty="0"/>
          </a:p>
          <a:p>
            <a:r>
              <a:rPr lang="ja-JP" altLang="en-US" dirty="0"/>
              <a:t>１キロは、＿＿＿＿パウンドに当たる。</a:t>
            </a:r>
            <a:endParaRPr lang="en-US" altLang="ja-JP" dirty="0"/>
          </a:p>
          <a:p>
            <a:r>
              <a:rPr lang="ja-JP" altLang="en-US" dirty="0"/>
              <a:t>１ドルは、</a:t>
            </a:r>
            <a:r>
              <a:rPr lang="en-US" altLang="ja-JP" dirty="0"/>
              <a:t>________</a:t>
            </a:r>
            <a:r>
              <a:rPr lang="ja-JP" altLang="en-US" dirty="0"/>
              <a:t>円にあたる。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日本の東工大は、アメリカの</a:t>
            </a:r>
            <a:r>
              <a:rPr lang="en-US" altLang="ja-JP" dirty="0"/>
              <a:t>MIT</a:t>
            </a:r>
            <a:r>
              <a:rPr lang="ja-JP" altLang="en-US" dirty="0"/>
              <a:t>に当たる。</a:t>
            </a:r>
            <a:endParaRPr lang="en-US" altLang="ja-JP" dirty="0"/>
          </a:p>
          <a:p>
            <a:r>
              <a:rPr lang="ja-JP" altLang="en-US" dirty="0"/>
              <a:t>日本語の「がんばって！」に当たる言葉は、英語にはない。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42346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B7FD72-FDDA-7045-BAFE-BC7528932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869" y="743504"/>
            <a:ext cx="10985979" cy="362573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70E301-1B23-922E-EBC5-E2D2A5BE8430}"/>
              </a:ext>
            </a:extLst>
          </p:cNvPr>
          <p:cNvSpPr txBox="1"/>
          <p:nvPr/>
        </p:nvSpPr>
        <p:spPr>
          <a:xfrm>
            <a:off x="1127805" y="436923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36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53" y="365125"/>
            <a:ext cx="11138647" cy="2821828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9</a:t>
            </a:r>
            <a:r>
              <a:rPr lang="en-US" sz="3200"/>
              <a:t>. </a:t>
            </a:r>
            <a:br>
              <a:rPr lang="en-US" sz="3200"/>
            </a:br>
            <a:r>
              <a:rPr lang="en-US" sz="3200" dirty="0"/>
              <a:t>Sentence 1 (</a:t>
            </a:r>
            <a:r>
              <a:rPr lang="ja-JP" altLang="en-US" sz="3200" dirty="0"/>
              <a:t>というの</a:t>
            </a:r>
            <a:r>
              <a:rPr lang="en-US" altLang="ja-JP" sz="3200" dirty="0"/>
              <a:t>/</a:t>
            </a:r>
            <a:r>
              <a:rPr lang="ja-JP" altLang="en-US" sz="3200" dirty="0"/>
              <a:t>こと）は、</a:t>
            </a:r>
            <a:r>
              <a:rPr lang="en-US" altLang="ja-JP" sz="3200" dirty="0"/>
              <a:t>Sentence 2</a:t>
            </a:r>
            <a:r>
              <a:rPr lang="ja-JP" altLang="en-US" sz="3200" dirty="0"/>
              <a:t>ということになる。（</a:t>
            </a:r>
            <a:r>
              <a:rPr lang="en-US" altLang="ja-JP" sz="3200" dirty="0"/>
              <a:t>Sentence 1 means Sentence 2)</a:t>
            </a:r>
            <a:br>
              <a:rPr lang="en-US" altLang="ja-JP" sz="3200" dirty="0"/>
            </a:br>
            <a:br>
              <a:rPr lang="en-US" altLang="ja-JP" sz="3200" dirty="0"/>
            </a:br>
            <a:r>
              <a:rPr lang="en-US" altLang="ja-JP" sz="3200" dirty="0"/>
              <a:t>    ……….</a:t>
            </a:r>
            <a:r>
              <a:rPr lang="ja-JP" altLang="en-US" sz="3200" dirty="0"/>
              <a:t>と</a:t>
            </a:r>
            <a:r>
              <a:rPr lang="en-US" altLang="ja-JP" sz="3200" dirty="0"/>
              <a:t>/</a:t>
            </a:r>
            <a:r>
              <a:rPr lang="ja-JP" altLang="en-US" sz="3200" dirty="0"/>
              <a:t>たら、</a:t>
            </a:r>
            <a:r>
              <a:rPr lang="en-US" altLang="ja-JP" sz="3200" dirty="0"/>
              <a:t>……</a:t>
            </a:r>
            <a:r>
              <a:rPr lang="ja-JP" altLang="en-US" sz="3200" dirty="0"/>
              <a:t>ということになる。</a:t>
            </a:r>
            <a:r>
              <a:rPr lang="en-US" altLang="ja-JP" sz="3200" dirty="0"/>
              <a:t>(if …., it would end up being such that …..)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9307"/>
            <a:ext cx="10515600" cy="3500998"/>
          </a:xfrm>
        </p:spPr>
        <p:txBody>
          <a:bodyPr/>
          <a:lstStyle/>
          <a:p>
            <a:r>
              <a:rPr lang="ja-JP" altLang="en-US" u="sng" dirty="0"/>
              <a:t>メールが戻ってきた</a:t>
            </a:r>
            <a:r>
              <a:rPr lang="ja-JP" altLang="en-US" dirty="0"/>
              <a:t>というのは、</a:t>
            </a:r>
            <a:r>
              <a:rPr lang="ja-JP" altLang="en-US" u="sng" dirty="0"/>
              <a:t>このアドレスがもう使われていない</a:t>
            </a:r>
            <a:r>
              <a:rPr lang="ja-JP" altLang="en-US" dirty="0"/>
              <a:t>ということになる。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このクラスをとらないと、卒業できないことになってしまう。</a:t>
            </a:r>
            <a:endParaRPr lang="en-US" altLang="ja-JP" dirty="0"/>
          </a:p>
          <a:p>
            <a:r>
              <a:rPr lang="ja-JP" altLang="en-US" dirty="0"/>
              <a:t>今日宿題をやっておかないと、大変なことになる。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10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E0A757-6837-6D4C-ADAA-80CA0F194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254" y="2720871"/>
            <a:ext cx="11193492" cy="27046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6A3A8-614C-FE42-A01E-3C2509AA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90" y="840072"/>
            <a:ext cx="9105900" cy="1435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D8BD13-77F5-A1AD-44BA-5056F66EFACB}"/>
              </a:ext>
            </a:extLst>
          </p:cNvPr>
          <p:cNvSpPr txBox="1"/>
          <p:nvPr/>
        </p:nvSpPr>
        <p:spPr>
          <a:xfrm>
            <a:off x="939120" y="531776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58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~(</a:t>
            </a:r>
            <a:r>
              <a:rPr lang="ja-JP" altLang="en-US" dirty="0"/>
              <a:t>という）傾向が</a:t>
            </a:r>
            <a:r>
              <a:rPr lang="en-US" altLang="ja-JP" dirty="0"/>
              <a:t>{</a:t>
            </a:r>
            <a:r>
              <a:rPr lang="ja-JP" altLang="en-US" dirty="0"/>
              <a:t>ある・見られる</a:t>
            </a:r>
            <a:r>
              <a:rPr lang="en-US" altLang="ja-JP" dirty="0"/>
              <a:t>}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5729"/>
            <a:ext cx="10515600" cy="4711234"/>
          </a:xfrm>
        </p:spPr>
        <p:txBody>
          <a:bodyPr/>
          <a:lstStyle/>
          <a:p>
            <a:r>
              <a:rPr lang="en-US" dirty="0"/>
              <a:t>[note] (</a:t>
            </a:r>
            <a:r>
              <a:rPr lang="en-US" dirty="0">
                <a:solidFill>
                  <a:srgbClr val="FF0000"/>
                </a:solidFill>
              </a:rPr>
              <a:t>describe a tendency of the 2</a:t>
            </a:r>
            <a:r>
              <a:rPr lang="en-US" baseline="30000" dirty="0">
                <a:solidFill>
                  <a:srgbClr val="FF0000"/>
                </a:solidFill>
              </a:rPr>
              <a:t>nd</a:t>
            </a:r>
            <a:r>
              <a:rPr lang="en-US" dirty="0">
                <a:solidFill>
                  <a:srgbClr val="FF0000"/>
                </a:solidFill>
              </a:rPr>
              <a:t> or 3</a:t>
            </a:r>
            <a:r>
              <a:rPr lang="en-US" baseline="30000" dirty="0">
                <a:solidFill>
                  <a:srgbClr val="FF0000"/>
                </a:solidFill>
              </a:rPr>
              <a:t>rd</a:t>
            </a:r>
            <a:r>
              <a:rPr lang="en-US" dirty="0">
                <a:solidFill>
                  <a:srgbClr val="FF0000"/>
                </a:solidFill>
              </a:rPr>
              <a:t> person subject; not ”I tend to do ~” in Japanese</a:t>
            </a:r>
            <a:r>
              <a:rPr lang="en-US" dirty="0"/>
              <a:t>)</a:t>
            </a:r>
          </a:p>
          <a:p>
            <a:r>
              <a:rPr lang="en-US" altLang="ja-JP" dirty="0"/>
              <a:t>*</a:t>
            </a:r>
            <a:r>
              <a:rPr lang="ja-JP" altLang="en-US" dirty="0"/>
              <a:t>私はいつも日曜日は疲れているので、何もしない傾向がある。</a:t>
            </a:r>
            <a:endParaRPr lang="en-US" altLang="ja-JP" dirty="0"/>
          </a:p>
          <a:p>
            <a:r>
              <a:rPr lang="en-US" altLang="ja-JP" dirty="0"/>
              <a:t>*</a:t>
            </a:r>
            <a:r>
              <a:rPr lang="ja-JP" altLang="en-US" dirty="0"/>
              <a:t>私は、毎晩アニメを４時間見る傾向がある。</a:t>
            </a:r>
            <a:endParaRPr lang="en-US" dirty="0"/>
          </a:p>
          <a:p>
            <a:endParaRPr lang="en-US" dirty="0"/>
          </a:p>
          <a:p>
            <a:r>
              <a:rPr lang="en-US" dirty="0"/>
              <a:t>MIT</a:t>
            </a:r>
            <a:r>
              <a:rPr lang="ja-JP" altLang="en-US" dirty="0"/>
              <a:t>の学生は、</a:t>
            </a:r>
            <a:r>
              <a:rPr lang="en-US" altLang="ja-JP" dirty="0"/>
              <a:t>__________________________</a:t>
            </a:r>
          </a:p>
          <a:p>
            <a:r>
              <a:rPr lang="ja-JP" altLang="en-US" dirty="0"/>
              <a:t>日本人は、</a:t>
            </a:r>
            <a:r>
              <a:rPr lang="en-US" altLang="ja-JP" dirty="0"/>
              <a:t>______________________________</a:t>
            </a:r>
          </a:p>
          <a:p>
            <a:r>
              <a:rPr lang="ja-JP" altLang="en-US" dirty="0"/>
              <a:t>日本の学生は、</a:t>
            </a:r>
            <a:r>
              <a:rPr lang="en-US" altLang="ja-JP" dirty="0"/>
              <a:t>__________________________</a:t>
            </a:r>
          </a:p>
          <a:p>
            <a:r>
              <a:rPr lang="ja-JP" altLang="en-US" dirty="0"/>
              <a:t>若い人は、</a:t>
            </a:r>
            <a:r>
              <a:rPr lang="en-US" altLang="ja-JP" dirty="0"/>
              <a:t>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25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A6E3761-35C5-7C40-90DD-EF3CB48A0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227" y="758481"/>
            <a:ext cx="10715924" cy="431464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E45694-186B-EE67-C4A7-F0B42317A4D8}"/>
              </a:ext>
            </a:extLst>
          </p:cNvPr>
          <p:cNvSpPr txBox="1"/>
          <p:nvPr/>
        </p:nvSpPr>
        <p:spPr>
          <a:xfrm>
            <a:off x="881063" y="496540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79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(</a:t>
            </a:r>
            <a:r>
              <a:rPr lang="ja-JP" altLang="en-US" dirty="0"/>
              <a:t>もし</a:t>
            </a:r>
            <a:r>
              <a:rPr lang="en-US" altLang="ja-JP" dirty="0"/>
              <a:t>) Sentence</a:t>
            </a:r>
            <a:r>
              <a:rPr lang="ja-JP" altLang="en-US" dirty="0">
                <a:solidFill>
                  <a:srgbClr val="FF0000"/>
                </a:solidFill>
              </a:rPr>
              <a:t>としたら</a:t>
            </a:r>
            <a:r>
              <a:rPr lang="ja-JP" altLang="en-US" dirty="0"/>
              <a:t>、</a:t>
            </a:r>
            <a:r>
              <a:rPr lang="en-US" altLang="ja-JP" dirty="0"/>
              <a:t>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Hypothetical</a:t>
            </a:r>
            <a:r>
              <a:rPr lang="ja-JP" altLang="en-US" dirty="0"/>
              <a:t>；</a:t>
            </a:r>
            <a:r>
              <a:rPr lang="en-US" altLang="ja-JP" dirty="0"/>
              <a:t>More formal situations;</a:t>
            </a:r>
            <a:endParaRPr lang="en-US" dirty="0"/>
          </a:p>
          <a:p>
            <a:r>
              <a:rPr lang="ja-JP" altLang="en-US" dirty="0"/>
              <a:t>もし、タイムマシンがあるとしたら</a:t>
            </a:r>
            <a:r>
              <a:rPr lang="en-US" altLang="ja-JP" dirty="0"/>
              <a:t>/</a:t>
            </a:r>
            <a:r>
              <a:rPr lang="ja-JP" altLang="en-US" dirty="0"/>
              <a:t>あったら、どの時代に行ってみたいですか。</a:t>
            </a:r>
            <a:endParaRPr lang="en-US" altLang="ja-JP" dirty="0"/>
          </a:p>
          <a:p>
            <a:r>
              <a:rPr lang="ja-JP" altLang="en-US" dirty="0"/>
              <a:t>もし、１億円もらったとしたら</a:t>
            </a:r>
            <a:r>
              <a:rPr lang="en-US" altLang="ja-JP" dirty="0"/>
              <a:t>/</a:t>
            </a:r>
            <a:r>
              <a:rPr lang="ja-JP" altLang="en-US" dirty="0"/>
              <a:t>もらったら、何をしたい？</a:t>
            </a:r>
            <a:endParaRPr lang="en-US" altLang="ja-JP" dirty="0"/>
          </a:p>
          <a:p>
            <a:r>
              <a:rPr lang="ja-JP" altLang="en-US" dirty="0"/>
              <a:t>もし、来年卒業できないとしたら、どうしますか。</a:t>
            </a:r>
            <a:endParaRPr lang="en-US" altLang="ja-JP" dirty="0"/>
          </a:p>
          <a:p>
            <a:r>
              <a:rPr lang="ja-JP" altLang="en-US" dirty="0"/>
              <a:t>日本で働くとしたら、どんな会社に勤めたいですか。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81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DC8D1-0011-054F-A6B9-C4BB15CF7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194" y="787409"/>
            <a:ext cx="10505013" cy="469128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F4EB05-1A11-ABD9-A348-C3C02F15181A}"/>
              </a:ext>
            </a:extLst>
          </p:cNvPr>
          <p:cNvSpPr txBox="1"/>
          <p:nvPr/>
        </p:nvSpPr>
        <p:spPr>
          <a:xfrm>
            <a:off x="1418092" y="537096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032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Noun </a:t>
            </a:r>
            <a:r>
              <a:rPr lang="ja-JP" altLang="en-US" dirty="0"/>
              <a:t>が</a:t>
            </a:r>
            <a:r>
              <a:rPr lang="en-US" altLang="ja-JP" dirty="0"/>
              <a:t> [  onomatopoeia  ]  </a:t>
            </a:r>
            <a:r>
              <a:rPr lang="ja-JP" altLang="en-US" dirty="0"/>
              <a:t>する</a:t>
            </a:r>
            <a:r>
              <a:rPr lang="en-US" altLang="ja-JP" dirty="0"/>
              <a:t> </a:t>
            </a:r>
            <a:r>
              <a:rPr lang="en-US" altLang="ja-JP" sz="3200" dirty="0"/>
              <a:t>(~</a:t>
            </a:r>
            <a:r>
              <a:rPr lang="ja-JP" altLang="en-US" sz="3200" dirty="0"/>
              <a:t>している</a:t>
            </a:r>
            <a:r>
              <a:rPr lang="en-US" altLang="ja-JP" sz="3200" dirty="0"/>
              <a:t>to indicate the present state)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1825625"/>
            <a:ext cx="1098286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dirty="0"/>
              <a:t>頭が</a:t>
            </a:r>
            <a:r>
              <a:rPr lang="en-US" altLang="ja-JP" dirty="0"/>
              <a:t>{</a:t>
            </a:r>
            <a:r>
              <a:rPr lang="ja-JP" altLang="en-US" dirty="0"/>
              <a:t>がんがん、ぐらぐら、ぼっと、ふらふら、ずきずき</a:t>
            </a:r>
            <a:r>
              <a:rPr lang="en-US" altLang="ja-JP" dirty="0"/>
              <a:t>…}</a:t>
            </a:r>
            <a:r>
              <a:rPr lang="ja-JP" altLang="en-US" dirty="0"/>
              <a:t>する。</a:t>
            </a:r>
            <a:endParaRPr lang="en-US" altLang="ja-JP" dirty="0"/>
          </a:p>
          <a:p>
            <a:r>
              <a:rPr lang="ja-JP" altLang="en-US">
                <a:ea typeface="Yu Gothic"/>
              </a:rPr>
              <a:t>お腹が</a:t>
            </a:r>
            <a:r>
              <a:rPr lang="en-US" altLang="ja-JP" dirty="0">
                <a:ea typeface="Yu Gothic"/>
              </a:rPr>
              <a:t>{</a:t>
            </a:r>
            <a:r>
              <a:rPr lang="ja-JP" altLang="en-US">
                <a:ea typeface="Yu Gothic"/>
              </a:rPr>
              <a:t>ちくちく、きりきり</a:t>
            </a:r>
            <a:r>
              <a:rPr lang="en-US" altLang="ja-JP" dirty="0">
                <a:ea typeface="Yu Gothic"/>
              </a:rPr>
              <a:t>}</a:t>
            </a:r>
            <a:r>
              <a:rPr lang="ja-JP" altLang="en-US">
                <a:ea typeface="Yu Gothic"/>
              </a:rPr>
              <a:t>する。</a:t>
            </a:r>
            <a:r>
              <a:rPr lang="en-US" altLang="ja-JP" dirty="0">
                <a:ea typeface="Yu Gothic"/>
              </a:rPr>
              <a:t>(</a:t>
            </a:r>
            <a:r>
              <a:rPr lang="ja-JP" altLang="en-US">
                <a:ea typeface="Yu Gothic"/>
              </a:rPr>
              <a:t>＊ぺこぺこだ）</a:t>
            </a:r>
            <a:endParaRPr lang="en-US" altLang="ja-JP" dirty="0">
              <a:ea typeface="Yu Gothic" panose="020B0400000000000000" pitchFamily="34" charset="-128"/>
              <a:cs typeface="Calibri" panose="020F0502020204030204"/>
            </a:endParaRPr>
          </a:p>
          <a:p>
            <a:r>
              <a:rPr lang="ja-JP" altLang="en-US" dirty="0"/>
              <a:t>目がギラギラしている。</a:t>
            </a:r>
            <a:endParaRPr lang="en-US" altLang="ja-JP" dirty="0"/>
          </a:p>
          <a:p>
            <a:r>
              <a:rPr lang="ja-JP" altLang="en-US" dirty="0"/>
              <a:t>歯がしくしくする。</a:t>
            </a:r>
            <a:endParaRPr lang="en-US" altLang="ja-JP" dirty="0"/>
          </a:p>
          <a:p>
            <a:r>
              <a:rPr lang="ja-JP" altLang="en-US" dirty="0"/>
              <a:t>心がうきうきする。</a:t>
            </a:r>
            <a:endParaRPr lang="en-US" altLang="ja-JP" dirty="0"/>
          </a:p>
          <a:p>
            <a:r>
              <a:rPr lang="ja-JP" altLang="en-US" dirty="0"/>
              <a:t>胸がドキドキする。</a:t>
            </a:r>
            <a:r>
              <a:rPr lang="en-US" altLang="ja-JP" dirty="0"/>
              <a:t>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35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52855F-38CB-A443-8796-0C62B8185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42" y="3929407"/>
            <a:ext cx="11017609" cy="2321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9B89EC-0ADF-4146-A264-59B01A652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15" y="445773"/>
            <a:ext cx="9710467" cy="3232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E1FABE-4CA1-EEB6-4704-C99818BDF7C3}"/>
              </a:ext>
            </a:extLst>
          </p:cNvPr>
          <p:cNvSpPr txBox="1"/>
          <p:nvPr/>
        </p:nvSpPr>
        <p:spPr>
          <a:xfrm>
            <a:off x="1470303" y="627607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41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~</a:t>
            </a:r>
            <a:r>
              <a:rPr lang="ja-JP" altLang="en-US" dirty="0"/>
              <a:t>くせに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4706"/>
            <a:ext cx="10515600" cy="48322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[   Proposition 1 ] </a:t>
            </a:r>
            <a:r>
              <a:rPr lang="ja-JP" altLang="en-US" dirty="0"/>
              <a:t>くせに、</a:t>
            </a:r>
            <a:r>
              <a:rPr lang="en-US" altLang="ja-JP" dirty="0"/>
              <a:t>[ Proposition 2].</a:t>
            </a:r>
          </a:p>
          <a:p>
            <a:r>
              <a:rPr lang="en-US" dirty="0"/>
              <a:t>Despite Proposition 1, Proposition 2.  </a:t>
            </a:r>
          </a:p>
          <a:p>
            <a:r>
              <a:rPr lang="en-US" dirty="0"/>
              <a:t>Usually (not always) Proposition 2 implies the speaker’s anger/frustration…negative feeling.</a:t>
            </a:r>
          </a:p>
          <a:p>
            <a:endParaRPr lang="en-US" dirty="0"/>
          </a:p>
          <a:p>
            <a:r>
              <a:rPr lang="ja-JP" altLang="en-US" dirty="0"/>
              <a:t>子供のくせに、</a:t>
            </a:r>
            <a:r>
              <a:rPr lang="en-US" altLang="ja-JP" dirty="0"/>
              <a:t>_______________</a:t>
            </a:r>
          </a:p>
          <a:p>
            <a:r>
              <a:rPr lang="ja-JP" altLang="en-US" dirty="0"/>
              <a:t>女のくせに、＿＿＿＿＿＿＿＿＿</a:t>
            </a:r>
            <a:endParaRPr lang="en-US" altLang="ja-JP" dirty="0"/>
          </a:p>
          <a:p>
            <a:r>
              <a:rPr lang="ja-JP" altLang="en-US" dirty="0"/>
              <a:t>男のくせに、</a:t>
            </a:r>
            <a:r>
              <a:rPr lang="en-US" altLang="ja-JP" dirty="0"/>
              <a:t>_________________</a:t>
            </a:r>
          </a:p>
          <a:p>
            <a:r>
              <a:rPr lang="ja-JP" altLang="en-US" dirty="0"/>
              <a:t>貧乏（びんぼう）</a:t>
            </a:r>
            <a:r>
              <a:rPr lang="ja-JP" altLang="en-US" b="1" dirty="0"/>
              <a:t>な</a:t>
            </a:r>
            <a:r>
              <a:rPr lang="ja-JP" altLang="en-US" dirty="0"/>
              <a:t>くせに、＿＿＿＿＿＿＿＿＿＿＿＿</a:t>
            </a:r>
            <a:endParaRPr lang="en-US" altLang="ja-JP" dirty="0"/>
          </a:p>
          <a:p>
            <a:r>
              <a:rPr lang="ja-JP" altLang="en-US" dirty="0"/>
              <a:t>田中さんは、きのうよく寝たくせに、＿＿＿＿＿＿＿＿＿＿</a:t>
            </a:r>
            <a:endParaRPr lang="en-US" altLang="ja-JP" dirty="0"/>
          </a:p>
          <a:p>
            <a:r>
              <a:rPr lang="ja-JP" altLang="en-US" dirty="0"/>
              <a:t>田中さんは、きのう全然（ぜんぜん）寝なかったくせに、＿＿＿＿＿＿＿＿＿＿</a:t>
            </a:r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75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4776"/>
            <a:ext cx="10515600" cy="5612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/>
              <a:t>〜</a:t>
            </a:r>
            <a:r>
              <a:rPr lang="ja-JP" altLang="en-US" dirty="0"/>
              <a:t>くせに</a:t>
            </a:r>
            <a:r>
              <a:rPr lang="en-US" altLang="ja-JP" dirty="0"/>
              <a:t> shouldn’t be used for yourself.</a:t>
            </a:r>
          </a:p>
          <a:p>
            <a:pPr marL="0" indent="0">
              <a:buNone/>
            </a:pPr>
            <a:r>
              <a:rPr lang="ja-JP" altLang="en-US" dirty="0"/>
              <a:t>例：</a:t>
            </a:r>
            <a:r>
              <a:rPr lang="en-US" altLang="ja-JP" dirty="0"/>
              <a:t>*</a:t>
            </a:r>
            <a:r>
              <a:rPr lang="ja-JP" altLang="en-US" dirty="0"/>
              <a:t>私は、日本語を三年勉強している</a:t>
            </a:r>
            <a:r>
              <a:rPr lang="ja-JP" altLang="en-US" u="sng" dirty="0"/>
              <a:t>くせに</a:t>
            </a:r>
            <a:r>
              <a:rPr lang="ja-JP" altLang="en-US" dirty="0"/>
              <a:t>、日本語がぜんぜんできない。</a:t>
            </a:r>
            <a:endParaRPr lang="en-US" altLang="ja-JP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=&gt;</a:t>
            </a:r>
            <a:r>
              <a:rPr lang="ja-JP" altLang="en-US" sz="2400" dirty="0"/>
              <a:t>私は、日本語を三年勉強している</a:t>
            </a:r>
            <a:r>
              <a:rPr lang="ja-JP" altLang="en-US" sz="2400" u="sng" dirty="0"/>
              <a:t>けど</a:t>
            </a:r>
            <a:r>
              <a:rPr lang="ja-JP" altLang="en-US" sz="2400" dirty="0"/>
              <a:t>、日本語がぜんぜんできない。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日本語を三年勉強している</a:t>
            </a:r>
            <a:r>
              <a:rPr lang="ja-JP" altLang="en-US" sz="2400" u="sng" dirty="0"/>
              <a:t>のに</a:t>
            </a:r>
            <a:r>
              <a:rPr lang="ja-JP" altLang="en-US" sz="2400" dirty="0"/>
              <a:t>、日本語がぜんぜんできない。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Compare the following:</a:t>
            </a:r>
          </a:p>
          <a:p>
            <a:pPr marL="514350" indent="-514350">
              <a:buAutoNum type="alphaLcParenBoth"/>
            </a:pPr>
            <a:r>
              <a:rPr lang="ja-JP" altLang="en-US" dirty="0"/>
              <a:t>彼は</a:t>
            </a:r>
            <a:r>
              <a:rPr lang="ja-JP" altLang="en-US" u="sng" dirty="0"/>
              <a:t>学生なのに</a:t>
            </a:r>
            <a:r>
              <a:rPr lang="ja-JP" altLang="en-US" dirty="0"/>
              <a:t>、高い車に乗っている。</a:t>
            </a:r>
            <a:r>
              <a:rPr lang="en-US" altLang="ja-JP" dirty="0"/>
              <a:t>(Proposition 2 is a surprise to the speaker)</a:t>
            </a:r>
          </a:p>
          <a:p>
            <a:pPr marL="514350" indent="-514350">
              <a:buAutoNum type="alphaLcParenBoth"/>
            </a:pPr>
            <a:r>
              <a:rPr lang="ja-JP" altLang="en-US" dirty="0"/>
              <a:t>彼は</a:t>
            </a:r>
            <a:r>
              <a:rPr lang="ja-JP" altLang="en-US" u="sng" dirty="0"/>
              <a:t>学生のくせに</a:t>
            </a:r>
            <a:r>
              <a:rPr lang="ja-JP" altLang="en-US" dirty="0"/>
              <a:t>、高い車に乗っている。</a:t>
            </a:r>
            <a:r>
              <a:rPr lang="en-US" altLang="ja-JP" dirty="0"/>
              <a:t>(the speaker is kind of criticizing/blaming him; he shouldn’t drive an expensive car as he is a student.)</a:t>
            </a:r>
          </a:p>
          <a:p>
            <a:pPr marL="514350" indent="-514350">
              <a:buAutoNum type="alphaLcParenBoth"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19776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4479"/>
            <a:ext cx="10515600" cy="439211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dirty="0"/>
              <a:t>あのレストランは、高いくせに、</a:t>
            </a:r>
            <a:r>
              <a:rPr lang="en-US" altLang="ja-JP" dirty="0"/>
              <a:t>_______________________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ja-JP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dirty="0"/>
              <a:t>この会社は、社員に残業（ざんぎょう）ばかりさせるくせに、＿＿＿＿＿＿＿＿＿＿＿＿＿＿＿＿＿＿</a:t>
            </a:r>
            <a:endParaRPr lang="en-US" altLang="ja-JP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ja-JP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dirty="0"/>
              <a:t>あの先生は、学生にたくさん勉強させるくせに、＿＿＿＿＿＿＿＿＿＿＿＿＿＿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12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</a:t>
            </a:r>
            <a:r>
              <a:rPr lang="ja-JP" altLang="en-US" dirty="0"/>
              <a:t>話し言葉の縮約形</a:t>
            </a:r>
            <a:r>
              <a:rPr lang="en-US" altLang="ja-JP" dirty="0"/>
              <a:t> (contracted form)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089EC-3344-4A45-BCB5-EC0C3BF45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14" y="1597235"/>
            <a:ext cx="9217515" cy="49543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0344F1-9869-0073-5D30-06317247E3D9}"/>
              </a:ext>
            </a:extLst>
          </p:cNvPr>
          <p:cNvSpPr txBox="1"/>
          <p:nvPr/>
        </p:nvSpPr>
        <p:spPr>
          <a:xfrm>
            <a:off x="1488236" y="655158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307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919C0-ECA2-8E4C-A0BF-77D64A1C7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79" y="627691"/>
            <a:ext cx="10382369" cy="56026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5ADAC1-4FF9-E474-165B-894CA58691F8}"/>
              </a:ext>
            </a:extLst>
          </p:cNvPr>
          <p:cNvSpPr txBox="1"/>
          <p:nvPr/>
        </p:nvSpPr>
        <p:spPr>
          <a:xfrm>
            <a:off x="1320709" y="585651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04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9169"/>
          </a:xfrm>
        </p:spPr>
        <p:txBody>
          <a:bodyPr>
            <a:normAutofit fontScale="90000"/>
          </a:bodyPr>
          <a:lstStyle/>
          <a:p>
            <a:r>
              <a:rPr lang="en-US" dirty="0"/>
              <a:t>15. ~</a:t>
            </a:r>
            <a:r>
              <a:rPr lang="ja-JP" altLang="en-US" dirty="0"/>
              <a:t>（という）わけだ</a:t>
            </a:r>
            <a:br>
              <a:rPr lang="en-US" altLang="ja-JP" dirty="0"/>
            </a:br>
            <a:r>
              <a:rPr lang="en-US" dirty="0"/>
              <a:t>~</a:t>
            </a:r>
            <a:r>
              <a:rPr lang="ja-JP" altLang="en-US" dirty="0"/>
              <a:t>（という）わけではない・じゃない</a:t>
            </a:r>
            <a:br>
              <a:rPr lang="en-US" altLang="ja-JP" dirty="0"/>
            </a:br>
            <a:r>
              <a:rPr lang="en-US" altLang="ja-JP" dirty="0"/>
              <a:t>(It’s not the case that….)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278" y="2273876"/>
            <a:ext cx="10515600" cy="1458675"/>
          </a:xfrm>
        </p:spPr>
        <p:txBody>
          <a:bodyPr>
            <a:normAutofit lnSpcReduction="10000"/>
          </a:bodyPr>
          <a:lstStyle/>
          <a:p>
            <a:r>
              <a:rPr lang="en-US" altLang="ja-JP" sz="2000" dirty="0"/>
              <a:t>A: </a:t>
            </a:r>
            <a:r>
              <a:rPr lang="ja-JP" altLang="en-US" sz="2000" dirty="0"/>
              <a:t>スーザンさんのお母さんは、日本人だ。</a:t>
            </a:r>
            <a:endParaRPr lang="en-US" altLang="ja-JP" sz="2000" dirty="0"/>
          </a:p>
          <a:p>
            <a:r>
              <a:rPr lang="en-US" altLang="ja-JP" sz="2000" dirty="0"/>
              <a:t>B: </a:t>
            </a:r>
            <a:r>
              <a:rPr lang="ja-JP" altLang="en-US" sz="2000" dirty="0"/>
              <a:t>（ああ、だから、スーザンさんは、日本語がペラペラなわけだ。）</a:t>
            </a:r>
            <a:endParaRPr lang="en-US" altLang="ja-JP" sz="2000" dirty="0"/>
          </a:p>
          <a:p>
            <a:r>
              <a:rPr lang="ja-JP" altLang="en-US" sz="2000" dirty="0"/>
              <a:t>古いミルクを飲んだから、お腹がいたくなるわけだ。</a:t>
            </a:r>
            <a:endParaRPr lang="en-US" altLang="ja-JP" sz="2000" dirty="0"/>
          </a:p>
          <a:p>
            <a:r>
              <a:rPr lang="ja-JP" altLang="en-US" sz="2000" dirty="0"/>
              <a:t>あんなにお酒を飲んだんだから、二日酔いになるわけだ。</a:t>
            </a:r>
            <a:endParaRPr lang="en-US" altLang="ja-JP" sz="2000" dirty="0"/>
          </a:p>
          <a:p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18278" y="3922133"/>
            <a:ext cx="10515600" cy="2268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/>
              <a:t>日本人だと言って、みんなすしが好きなわけではない。</a:t>
            </a:r>
            <a:endParaRPr lang="en-US" altLang="ja-JP" sz="2400" dirty="0"/>
          </a:p>
          <a:p>
            <a:r>
              <a:rPr lang="ja-JP" altLang="en-US" sz="2400" dirty="0"/>
              <a:t>古いミルクを飲んだからと言って、お腹がいたくなるわけではない。</a:t>
            </a:r>
            <a:endParaRPr lang="en-US" altLang="ja-JP" sz="2400" dirty="0"/>
          </a:p>
          <a:p>
            <a:r>
              <a:rPr lang="ja-JP" altLang="en-US" sz="2400" dirty="0"/>
              <a:t>お母さんが日系人だからと言って、日本語がペラペラになるわけではない。</a:t>
            </a:r>
            <a:endParaRPr lang="en-US" altLang="ja-JP" sz="2400" dirty="0"/>
          </a:p>
          <a:p>
            <a:r>
              <a:rPr lang="ja-JP" altLang="en-US" sz="2400" dirty="0"/>
              <a:t>お酒をたくさん飲んだんだからと言って、二日酔いになるわけではない。</a:t>
            </a:r>
            <a:endParaRPr lang="en-US" altLang="ja-JP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4990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9548"/>
            <a:ext cx="10854128" cy="5636301"/>
          </a:xfrm>
        </p:spPr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このクラスは、つまらないというわけではないけど、もう少し刺激（しげき）がほしい。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この料理は、まずいわけではないけど、油（あぶら）が多すぎる。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おの人は、嫌い（きらい）なわけではないけど、デートしたいとは思わない。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あの先生は、嫌いなわけではないけど、＿＿＿＿＿＿＿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このクラスは、難しいわけではないけど、＿＿＿＿＿＿＿＿＿</a:t>
            </a: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/>
              <a:t>日本語は、難しいわけではないけど、＿＿＿＿＿＿＿＿＿＿＿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839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59DA96F-8541-EBFB-CDD0-4E03E98B7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</p:spTree>
    <p:extLst>
      <p:ext uri="{BB962C8B-B14F-4D97-AF65-F5344CB8AC3E}">
        <p14:creationId xmlns:p14="http://schemas.microsoft.com/office/powerpoint/2010/main" val="163957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2060</Words>
  <Application>Microsoft Macintosh PowerPoint</Application>
  <PresentationFormat>Widescreen</PresentationFormat>
  <Paragraphs>163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Yu Gothic</vt:lpstr>
      <vt:lpstr>Yu Gothic Light</vt:lpstr>
      <vt:lpstr>Arial</vt:lpstr>
      <vt:lpstr>Calibri</vt:lpstr>
      <vt:lpstr>Calibri Light</vt:lpstr>
      <vt:lpstr>Verdana</vt:lpstr>
      <vt:lpstr>Office Theme</vt:lpstr>
      <vt:lpstr>第7課文法ノート</vt:lpstr>
      <vt:lpstr>1. Sentence。 では、それでは、じゃ、….</vt:lpstr>
      <vt:lpstr>PowerPoint Presentation</vt:lpstr>
      <vt:lpstr>PowerPoint Presentation</vt:lpstr>
      <vt:lpstr>3. Noun (particle) さえ     (Review: Case markers vs. Particles) 　case markers {は、が、を}     particles {で、と、に、から、まで…etc.}          (cf. も、ばかり) </vt:lpstr>
      <vt:lpstr>PowerPoint Presentation</vt:lpstr>
      <vt:lpstr>4. ~向け</vt:lpstr>
      <vt:lpstr>PowerPoint Presentation</vt:lpstr>
      <vt:lpstr>5. ~である　（だ体 vs. である体の違いの復習)</vt:lpstr>
      <vt:lpstr>PowerPoint Presentation</vt:lpstr>
      <vt:lpstr>PowerPoint Presentation</vt:lpstr>
      <vt:lpstr>6. V-stem + 出す　(cf. V-stem + 始める）</vt:lpstr>
      <vt:lpstr>PowerPoint Presentation</vt:lpstr>
      <vt:lpstr>7. ~ない~はない/いない(double negative)</vt:lpstr>
      <vt:lpstr>PowerPoint Presentation</vt:lpstr>
      <vt:lpstr>8. XはYに当たる；Yに当たるX</vt:lpstr>
      <vt:lpstr>PowerPoint Presentation</vt:lpstr>
      <vt:lpstr>9.  Sentence 1 (というの/こと）は、Sentence 2ということになる。（Sentence 1 means Sentence 2)      ……….と/たら、……ということになる。(if …., it would end up being such that …..) </vt:lpstr>
      <vt:lpstr>PowerPoint Presentation</vt:lpstr>
      <vt:lpstr>10. ~(という）傾向が{ある・見られる}</vt:lpstr>
      <vt:lpstr>PowerPoint Presentation</vt:lpstr>
      <vt:lpstr>11. (もし) Sentenceとしたら、……</vt:lpstr>
      <vt:lpstr>PowerPoint Presentation</vt:lpstr>
      <vt:lpstr>12. Noun が [  onomatopoeia  ]  する (~しているto indicate the present state)</vt:lpstr>
      <vt:lpstr>PowerPoint Presentation</vt:lpstr>
      <vt:lpstr>13. ~くせに</vt:lpstr>
      <vt:lpstr>PowerPoint Presentation</vt:lpstr>
      <vt:lpstr>PowerPoint Presentation</vt:lpstr>
      <vt:lpstr>14. 話し言葉の縮約形 (contracted form)</vt:lpstr>
      <vt:lpstr>PowerPoint Presentation</vt:lpstr>
      <vt:lpstr>15. ~（という）わけだ ~（という）わけではない・じゃない (It’s not the case that….)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第7課文法</dc:title>
  <dc:subject/>
  <dc:creator>Takako Aikawa</dc:creator>
  <cp:keywords/>
  <dc:description/>
  <cp:lastModifiedBy>H. Sharon Lin</cp:lastModifiedBy>
  <cp:revision>87</cp:revision>
  <dcterms:created xsi:type="dcterms:W3CDTF">2016-02-01T16:32:39Z</dcterms:created>
  <dcterms:modified xsi:type="dcterms:W3CDTF">2024-01-17T04:15:09Z</dcterms:modified>
  <cp:category/>
</cp:coreProperties>
</file>