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5" r:id="rId3"/>
    <p:sldId id="260" r:id="rId4"/>
    <p:sldId id="276" r:id="rId5"/>
    <p:sldId id="257" r:id="rId6"/>
    <p:sldId id="277" r:id="rId7"/>
    <p:sldId id="258" r:id="rId8"/>
    <p:sldId id="278" r:id="rId9"/>
    <p:sldId id="259" r:id="rId10"/>
    <p:sldId id="279" r:id="rId11"/>
    <p:sldId id="261" r:id="rId12"/>
    <p:sldId id="280" r:id="rId13"/>
    <p:sldId id="289" r:id="rId14"/>
    <p:sldId id="262" r:id="rId15"/>
    <p:sldId id="263" r:id="rId16"/>
    <p:sldId id="281" r:id="rId17"/>
    <p:sldId id="264" r:id="rId18"/>
    <p:sldId id="282" r:id="rId19"/>
    <p:sldId id="265" r:id="rId20"/>
    <p:sldId id="283" r:id="rId21"/>
    <p:sldId id="266" r:id="rId22"/>
    <p:sldId id="270" r:id="rId23"/>
    <p:sldId id="271" r:id="rId24"/>
    <p:sldId id="284" r:id="rId25"/>
    <p:sldId id="267" r:id="rId26"/>
    <p:sldId id="285" r:id="rId27"/>
    <p:sldId id="268" r:id="rId28"/>
    <p:sldId id="286" r:id="rId29"/>
    <p:sldId id="269" r:id="rId30"/>
    <p:sldId id="272" r:id="rId31"/>
    <p:sldId id="287" r:id="rId32"/>
    <p:sldId id="273" r:id="rId33"/>
    <p:sldId id="288" r:id="rId34"/>
    <p:sldId id="274" r:id="rId35"/>
    <p:sldId id="29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34"/>
    <p:restoredTop sz="94634"/>
  </p:normalViewPr>
  <p:slideViewPr>
    <p:cSldViewPr snapToGrid="0" snapToObjects="1">
      <p:cViewPr varScale="1">
        <p:scale>
          <a:sx n="121" d="100"/>
          <a:sy n="121" d="100"/>
        </p:scale>
        <p:origin x="20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7DEB-EC0F-0042-AEB0-2651F0CD176B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20A1-9B03-FB49-A3EB-6B3E4F2FE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09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7DEB-EC0F-0042-AEB0-2651F0CD176B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20A1-9B03-FB49-A3EB-6B3E4F2FE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43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7DEB-EC0F-0042-AEB0-2651F0CD176B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20A1-9B03-FB49-A3EB-6B3E4F2FE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8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7DEB-EC0F-0042-AEB0-2651F0CD176B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20A1-9B03-FB49-A3EB-6B3E4F2FE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99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7DEB-EC0F-0042-AEB0-2651F0CD176B}" type="datetimeFigureOut">
              <a:rPr lang="en-US" smtClean="0"/>
              <a:t>1/16/24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20A1-9B03-FB49-A3EB-6B3E4F2FE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3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7DEB-EC0F-0042-AEB0-2651F0CD176B}" type="datetimeFigureOut">
              <a:rPr lang="en-US" smtClean="0"/>
              <a:t>1/16/24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20A1-9B03-FB49-A3EB-6B3E4F2FE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715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7DEB-EC0F-0042-AEB0-2651F0CD176B}" type="datetimeFigureOut">
              <a:rPr lang="en-US" smtClean="0"/>
              <a:t>1/16/24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20A1-9B03-FB49-A3EB-6B3E4F2FE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74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7DEB-EC0F-0042-AEB0-2651F0CD176B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20A1-9B03-FB49-A3EB-6B3E4F2FE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3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7DEB-EC0F-0042-AEB0-2651F0CD176B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20A1-9B03-FB49-A3EB-6B3E4F2FE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04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7DEB-EC0F-0042-AEB0-2651F0CD176B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20A1-9B03-FB49-A3EB-6B3E4F2FE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96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7DEB-EC0F-0042-AEB0-2651F0CD176B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20A1-9B03-FB49-A3EB-6B3E4F2FE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63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C7DEB-EC0F-0042-AEB0-2651F0CD176B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220A1-9B03-FB49-A3EB-6B3E4F2FE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7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4471"/>
          </a:xfrm>
        </p:spPr>
        <p:txBody>
          <a:bodyPr/>
          <a:lstStyle/>
          <a:p>
            <a:r>
              <a:rPr lang="ja-JP" altLang="en-US" dirty="0"/>
              <a:t>第</a:t>
            </a:r>
            <a:r>
              <a:rPr lang="en-US" altLang="ja-JP" dirty="0"/>
              <a:t>6</a:t>
            </a:r>
            <a:r>
              <a:rPr lang="ja-JP" altLang="en-US" dirty="0"/>
              <a:t>課文法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21G.S.56 Spring 2023</a:t>
            </a:r>
          </a:p>
          <a:p>
            <a:r>
              <a:rPr lang="ja-JP" altLang="en-US" sz="3200" dirty="0"/>
              <a:t>相川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35445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4FEC711-CA3E-A147-BA81-3ABC2DB37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94" y="394077"/>
            <a:ext cx="11109411" cy="55059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7A4C95-D5B0-C4FC-FADE-A12655B85E35}"/>
              </a:ext>
            </a:extLst>
          </p:cNvPr>
          <p:cNvSpPr txBox="1"/>
          <p:nvPr/>
        </p:nvSpPr>
        <p:spPr>
          <a:xfrm>
            <a:off x="1185863" y="5900057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639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</a:t>
            </a:r>
            <a:r>
              <a:rPr lang="en-US" altLang="ja-JP" dirty="0"/>
              <a:t>〜</a:t>
            </a:r>
            <a:r>
              <a:rPr lang="ja-JP" altLang="en-US" dirty="0">
                <a:highlight>
                  <a:srgbClr val="FFFF00"/>
                </a:highlight>
              </a:rPr>
              <a:t>に</a:t>
            </a:r>
            <a:r>
              <a:rPr lang="ja-JP" altLang="en-US" b="1" dirty="0"/>
              <a:t>気</a:t>
            </a:r>
            <a:r>
              <a:rPr lang="ja-JP" altLang="en-US" b="1"/>
              <a:t>がつく　</a:t>
            </a:r>
            <a:r>
              <a:rPr lang="ja-JP" altLang="en-US"/>
              <a:t>（</a:t>
            </a:r>
            <a:r>
              <a:rPr lang="en-US" altLang="ja-JP" dirty="0"/>
              <a:t>realized/notice</a:t>
            </a:r>
            <a:r>
              <a:rPr lang="ja-JP" altLang="en-US"/>
              <a:t>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10515600" cy="47291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Noun</a:t>
            </a:r>
            <a:r>
              <a:rPr lang="ja-JP" altLang="en-US" dirty="0"/>
              <a:t>に気がつく</a:t>
            </a:r>
            <a:r>
              <a:rPr lang="en-US" altLang="ja-JP" dirty="0"/>
              <a:t>  Sentence </a:t>
            </a:r>
            <a:r>
              <a:rPr lang="ja-JP" altLang="en-US" dirty="0"/>
              <a:t>ことに気がつく</a:t>
            </a:r>
            <a:endParaRPr lang="en-US" altLang="ja-JP" dirty="0"/>
          </a:p>
          <a:p>
            <a:pPr marL="457200" lvl="1" indent="0">
              <a:buNone/>
            </a:pPr>
            <a:r>
              <a:rPr lang="ja-JP" altLang="en-US" dirty="0"/>
              <a:t>自分の誤り</a:t>
            </a:r>
            <a:r>
              <a:rPr lang="en-US" altLang="ja-JP" dirty="0"/>
              <a:t>(</a:t>
            </a:r>
            <a:r>
              <a:rPr lang="ja-JP" altLang="en-US" dirty="0"/>
              <a:t>あやまり）に気がついた。</a:t>
            </a:r>
            <a:endParaRPr lang="en-US" altLang="ja-JP" dirty="0"/>
          </a:p>
          <a:p>
            <a:pPr marL="457200" lvl="1" indent="0">
              <a:buNone/>
            </a:pPr>
            <a:r>
              <a:rPr lang="ja-JP" altLang="en-US" dirty="0"/>
              <a:t>漢字を間違ったことに気がついた。</a:t>
            </a:r>
            <a:endParaRPr lang="en-US" altLang="ja-JP" dirty="0"/>
          </a:p>
          <a:p>
            <a:pPr marL="457200" lvl="1" indent="0">
              <a:buNone/>
            </a:pPr>
            <a:r>
              <a:rPr lang="ja-JP" altLang="en-US" dirty="0"/>
              <a:t>さいふを落としてしまったことに気がついた。</a:t>
            </a:r>
            <a:endParaRPr lang="en-US" altLang="ja-JP" dirty="0"/>
          </a:p>
          <a:p>
            <a:endParaRPr lang="en-US" dirty="0"/>
          </a:p>
          <a:p>
            <a:pPr lvl="1"/>
            <a:r>
              <a:rPr lang="en-US" altLang="ja-JP" dirty="0"/>
              <a:t>〜</a:t>
            </a:r>
            <a:r>
              <a:rPr lang="ja-JP" altLang="en-US" dirty="0"/>
              <a:t>に</a:t>
            </a:r>
            <a:r>
              <a:rPr lang="ja-JP" altLang="en-US" b="1" dirty="0"/>
              <a:t>気をつける</a:t>
            </a:r>
            <a:r>
              <a:rPr lang="en-US" altLang="ja-JP" b="1" dirty="0"/>
              <a:t> </a:t>
            </a:r>
            <a:r>
              <a:rPr lang="en-US" altLang="ja-JP" dirty="0"/>
              <a:t>(be careful about; pay attentions to ~)</a:t>
            </a:r>
          </a:p>
          <a:p>
            <a:pPr lvl="1"/>
            <a:r>
              <a:rPr lang="ja-JP" altLang="en-US" dirty="0"/>
              <a:t>健康に気をつけてください。体に気をつけてください。</a:t>
            </a:r>
            <a:endParaRPr lang="en-US" altLang="ja-JP" dirty="0"/>
          </a:p>
          <a:p>
            <a:pPr lvl="1"/>
            <a:r>
              <a:rPr lang="ja-JP" altLang="en-US" dirty="0"/>
              <a:t>漢字の間違いに気をつけてください。</a:t>
            </a:r>
            <a:endParaRPr lang="en-US" altLang="ja-JP" dirty="0"/>
          </a:p>
          <a:p>
            <a:pPr lvl="1"/>
            <a:r>
              <a:rPr lang="ja-JP" altLang="en-US" dirty="0"/>
              <a:t>健康のために、どんなことに気をつけていますか。</a:t>
            </a:r>
            <a:endParaRPr lang="en-US" altLang="ja-JP" dirty="0"/>
          </a:p>
          <a:p>
            <a:pPr lvl="1"/>
            <a:r>
              <a:rPr lang="ja-JP" altLang="en-US" dirty="0"/>
              <a:t>テストを受けるとき、どんなことに気をつけなければいけませんか。</a:t>
            </a:r>
            <a:endParaRPr lang="en-US" altLang="ja-JP" dirty="0"/>
          </a:p>
          <a:p>
            <a:pPr lvl="1"/>
            <a:r>
              <a:rPr lang="ja-JP" altLang="en-US" dirty="0"/>
              <a:t>日本語を話すとき、どんなことに気をつけなければいけませんか。</a:t>
            </a:r>
            <a:endParaRPr lang="en-US" altLang="ja-JP" dirty="0"/>
          </a:p>
          <a:p>
            <a:endParaRPr lang="en-US" altLang="ja-JP" dirty="0"/>
          </a:p>
          <a:p>
            <a:pPr lvl="1"/>
            <a:r>
              <a:rPr lang="en-US" altLang="ja-JP" dirty="0"/>
              <a:t>〜</a:t>
            </a:r>
            <a:r>
              <a:rPr lang="ja-JP" altLang="en-US" dirty="0"/>
              <a:t>が</a:t>
            </a:r>
            <a:r>
              <a:rPr lang="ja-JP" altLang="en-US" b="1" dirty="0"/>
              <a:t>気になる</a:t>
            </a:r>
            <a:r>
              <a:rPr lang="en-US" altLang="ja-JP" b="1" dirty="0"/>
              <a:t> </a:t>
            </a:r>
            <a:r>
              <a:rPr lang="en-US" altLang="ja-JP" dirty="0"/>
              <a:t>(worry about ~)</a:t>
            </a:r>
          </a:p>
          <a:p>
            <a:pPr lvl="1"/>
            <a:r>
              <a:rPr lang="ja-JP" altLang="en-US" dirty="0"/>
              <a:t>彼のことが気になる。</a:t>
            </a:r>
            <a:endParaRPr lang="en-US" altLang="ja-JP" dirty="0"/>
          </a:p>
          <a:p>
            <a:pPr lvl="1"/>
            <a:r>
              <a:rPr lang="ja-JP" altLang="en-US" dirty="0"/>
              <a:t>田舎（いなか）にいる両親のことが気になる。</a:t>
            </a:r>
            <a:endParaRPr lang="en-US" altLang="ja-JP" dirty="0"/>
          </a:p>
          <a:p>
            <a:pPr lvl="1"/>
            <a:r>
              <a:rPr lang="ja-JP" altLang="en-US" dirty="0"/>
              <a:t>＿＿＿＿＿＿＿気になって、寝られない。</a:t>
            </a:r>
            <a:endParaRPr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1994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B88C92-87C9-724A-A829-A93EFCE97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67" y="1108298"/>
            <a:ext cx="11647265" cy="42235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C0BF46-EF4E-2795-91AF-EF4DFE0AE830}"/>
              </a:ext>
            </a:extLst>
          </p:cNvPr>
          <p:cNvSpPr txBox="1"/>
          <p:nvPr/>
        </p:nvSpPr>
        <p:spPr>
          <a:xfrm>
            <a:off x="1143001" y="5224131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757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~ Verb (non-past)</a:t>
            </a:r>
            <a:r>
              <a:rPr lang="ja-JP" altLang="en-US" dirty="0"/>
              <a:t>ように</a:t>
            </a:r>
            <a:r>
              <a:rPr lang="en-US" altLang="ja-JP" dirty="0"/>
              <a:t>{</a:t>
            </a:r>
            <a:r>
              <a:rPr lang="ja-JP" altLang="en-US" dirty="0"/>
              <a:t>願う（ねがう）、祈る（いのる）</a:t>
            </a:r>
            <a:r>
              <a:rPr lang="en-US" altLang="ja-JP" dirty="0"/>
              <a:t>}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53343"/>
            <a:ext cx="10515600" cy="3923620"/>
          </a:xfrm>
        </p:spPr>
        <p:txBody>
          <a:bodyPr/>
          <a:lstStyle/>
          <a:p>
            <a:r>
              <a:rPr lang="ja-JP" altLang="en-US" dirty="0"/>
              <a:t>いい大学に入れる</a:t>
            </a:r>
            <a:r>
              <a:rPr lang="ja-JP" altLang="en-US" b="1" dirty="0"/>
              <a:t>ように</a:t>
            </a:r>
            <a:r>
              <a:rPr lang="ja-JP" altLang="en-US" dirty="0"/>
              <a:t>祈ってます。</a:t>
            </a:r>
            <a:endParaRPr lang="en-US" altLang="ja-JP" dirty="0"/>
          </a:p>
          <a:p>
            <a:r>
              <a:rPr lang="ja-JP" altLang="en-US" dirty="0"/>
              <a:t>卒業してから、＿＿＿＿＿＿＿＿＿＿＿＿＿＿祈ってます。</a:t>
            </a:r>
            <a:endParaRPr lang="en-US" altLang="ja-JP" dirty="0"/>
          </a:p>
          <a:p>
            <a:r>
              <a:rPr lang="ja-JP" altLang="en-US" dirty="0"/>
              <a:t>世界のこどもたちがみんな＿＿＿＿＿＿＿＿＿願っています。</a:t>
            </a:r>
            <a:endParaRPr lang="en-US" altLang="ja-JP" dirty="0"/>
          </a:p>
          <a:p>
            <a:r>
              <a:rPr lang="ja-JP" altLang="en-US" dirty="0"/>
              <a:t>神様にどんなことを祈りますか。</a:t>
            </a: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59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400978-372C-234B-8B80-17D472B91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214" y="707086"/>
            <a:ext cx="10105980" cy="53917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5392F8-3894-6202-100D-91A1C5A073EA}"/>
              </a:ext>
            </a:extLst>
          </p:cNvPr>
          <p:cNvSpPr txBox="1"/>
          <p:nvPr/>
        </p:nvSpPr>
        <p:spPr>
          <a:xfrm>
            <a:off x="1503650" y="5642882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803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Noun </a:t>
            </a:r>
            <a:r>
              <a:rPr lang="ja-JP" altLang="en-US" dirty="0"/>
              <a:t>も</a:t>
            </a:r>
            <a:r>
              <a:rPr lang="en-US" altLang="ja-JP" dirty="0"/>
              <a:t> Verb </a:t>
            </a:r>
            <a:r>
              <a:rPr lang="ja-JP" altLang="en-US" dirty="0"/>
              <a:t>ば、</a:t>
            </a:r>
            <a:r>
              <a:rPr lang="en-US" altLang="ja-JP" dirty="0"/>
              <a:t>Noun </a:t>
            </a:r>
            <a:r>
              <a:rPr lang="ja-JP" altLang="en-US" dirty="0"/>
              <a:t>も</a:t>
            </a:r>
            <a:r>
              <a:rPr lang="en-US" altLang="ja-JP" dirty="0"/>
              <a:t> Verb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10515600" cy="47624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ja-JP" dirty="0"/>
              <a:t>Often opposites</a:t>
            </a:r>
          </a:p>
          <a:p>
            <a:r>
              <a:rPr lang="ja-JP" altLang="en-US" dirty="0"/>
              <a:t>アニメが</a:t>
            </a:r>
            <a:r>
              <a:rPr lang="ja-JP" altLang="en-US" u="sng" dirty="0"/>
              <a:t>好き</a:t>
            </a:r>
            <a:r>
              <a:rPr lang="ja-JP" altLang="en-US" dirty="0"/>
              <a:t>な人もいれば、</a:t>
            </a:r>
            <a:r>
              <a:rPr lang="ja-JP" altLang="en-US" u="sng" dirty="0"/>
              <a:t>嫌い（きらい）</a:t>
            </a:r>
            <a:r>
              <a:rPr lang="ja-JP" altLang="en-US" dirty="0"/>
              <a:t>な人もいる。</a:t>
            </a:r>
            <a:endParaRPr lang="en-US" altLang="ja-JP" dirty="0"/>
          </a:p>
          <a:p>
            <a:r>
              <a:rPr lang="en-US" altLang="ja-JP" dirty="0"/>
              <a:t>MIT</a:t>
            </a:r>
            <a:r>
              <a:rPr lang="ja-JP" altLang="en-US" dirty="0"/>
              <a:t>には、数学が</a:t>
            </a:r>
            <a:r>
              <a:rPr lang="ja-JP" altLang="en-US" u="sng" dirty="0"/>
              <a:t>できる</a:t>
            </a:r>
            <a:r>
              <a:rPr lang="ja-JP" altLang="en-US" dirty="0"/>
              <a:t>人もいれば、</a:t>
            </a:r>
            <a:r>
              <a:rPr lang="ja-JP" altLang="en-US" u="sng" dirty="0"/>
              <a:t>できない</a:t>
            </a:r>
            <a:r>
              <a:rPr lang="ja-JP" altLang="en-US" dirty="0"/>
              <a:t>人もいる。</a:t>
            </a:r>
            <a:endParaRPr lang="en-US" altLang="ja-JP" dirty="0"/>
          </a:p>
          <a:p>
            <a:r>
              <a:rPr lang="ja-JP" altLang="en-US" dirty="0"/>
              <a:t>会話の</a:t>
            </a:r>
            <a:r>
              <a:rPr lang="ja-JP" altLang="en-US" u="sng" dirty="0"/>
              <a:t>上手</a:t>
            </a:r>
            <a:r>
              <a:rPr lang="ja-JP" altLang="en-US" dirty="0"/>
              <a:t>な人もいれば、＿＿＿＿＿＿＿＿＿＿＿＿＿</a:t>
            </a:r>
            <a:endParaRPr lang="en-US" altLang="ja-JP" dirty="0"/>
          </a:p>
          <a:p>
            <a:r>
              <a:rPr lang="ja-JP" altLang="en-US" u="sng" dirty="0"/>
              <a:t>お金持ち</a:t>
            </a:r>
            <a:r>
              <a:rPr lang="ja-JP" altLang="en-US" dirty="0"/>
              <a:t>もいれば、＿＿＿＿＿＿＿＿＿＿＿＿＿＿＿＿</a:t>
            </a:r>
            <a:endParaRPr lang="en-US" altLang="ja-JP" dirty="0"/>
          </a:p>
          <a:p>
            <a:r>
              <a:rPr lang="en-US" altLang="ja-JP" dirty="0"/>
              <a:t>MIT</a:t>
            </a:r>
            <a:r>
              <a:rPr lang="ja-JP" altLang="en-US" dirty="0"/>
              <a:t>には、</a:t>
            </a:r>
            <a:r>
              <a:rPr lang="ja-JP" altLang="en-US" u="sng" dirty="0"/>
              <a:t>頭のいい</a:t>
            </a:r>
            <a:r>
              <a:rPr lang="ja-JP" altLang="en-US" dirty="0"/>
              <a:t>人もいれば、＿＿＿＿＿＿＿＿＿＿</a:t>
            </a:r>
            <a:endParaRPr lang="en-US" altLang="ja-JP" dirty="0"/>
          </a:p>
          <a:p>
            <a:pPr marL="457200" lvl="1" indent="0">
              <a:buNone/>
            </a:pPr>
            <a:r>
              <a:rPr lang="en-US" altLang="ja-JP" dirty="0"/>
              <a:t>			</a:t>
            </a:r>
          </a:p>
          <a:p>
            <a:pPr marL="457200" lvl="1" indent="0">
              <a:buNone/>
            </a:pPr>
            <a:r>
              <a:rPr lang="en-US" altLang="ja-JP" dirty="0"/>
              <a:t>Sometimes…</a:t>
            </a:r>
          </a:p>
          <a:p>
            <a:r>
              <a:rPr lang="ja-JP" altLang="en-US" dirty="0"/>
              <a:t>このリゾートに行けば、海で泳ぐこともできれば、山でハイキングすることもできる。</a:t>
            </a:r>
            <a:endParaRPr lang="en-US" altLang="ja-JP" dirty="0"/>
          </a:p>
          <a:p>
            <a:r>
              <a:rPr lang="en-US" altLang="ja-JP" dirty="0"/>
              <a:t>MIT</a:t>
            </a:r>
            <a:r>
              <a:rPr lang="ja-JP" altLang="en-US" dirty="0"/>
              <a:t>に入れば、＿＿＿＿＿＿＿＿＿ば、＿＿＿＿＿＿＿＿＿もできる。</a:t>
            </a:r>
            <a:endParaRPr lang="en-US" altLang="ja-JP" dirty="0"/>
          </a:p>
          <a:p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29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E8C778-DC06-6841-A458-57705A75B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81" y="1128307"/>
            <a:ext cx="10702751" cy="37862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7F7FC6-5542-9B1E-96A7-18B0D11DDE86}"/>
              </a:ext>
            </a:extLst>
          </p:cNvPr>
          <p:cNvSpPr txBox="1"/>
          <p:nvPr/>
        </p:nvSpPr>
        <p:spPr>
          <a:xfrm>
            <a:off x="1200150" y="4814910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779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~</a:t>
            </a:r>
            <a:r>
              <a:rPr lang="ja-JP" altLang="en-US" dirty="0"/>
              <a:t>のだろうか</a:t>
            </a:r>
            <a:r>
              <a:rPr lang="en-US" altLang="ja-JP" dirty="0"/>
              <a:t> </a:t>
            </a:r>
            <a:r>
              <a:rPr lang="en-US" altLang="ja-JP" sz="2800" dirty="0"/>
              <a:t>(self-addressed question: I wonder if ~)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日本では、どうして</a:t>
            </a:r>
            <a:r>
              <a:rPr lang="en-US" altLang="ja-JP" dirty="0"/>
              <a:t>____________________</a:t>
            </a:r>
            <a:r>
              <a:rPr lang="ja-JP" altLang="en-US" dirty="0"/>
              <a:t>のだろうか。</a:t>
            </a:r>
            <a:endParaRPr lang="en-US" altLang="ja-JP" dirty="0"/>
          </a:p>
          <a:p>
            <a:r>
              <a:rPr lang="en-US" altLang="ja-JP" dirty="0"/>
              <a:t>MIT</a:t>
            </a:r>
            <a:r>
              <a:rPr lang="ja-JP" altLang="en-US" dirty="0"/>
              <a:t>の学生は、どうして</a:t>
            </a:r>
            <a:r>
              <a:rPr lang="en-US" altLang="ja-JP" dirty="0"/>
              <a:t>_________________</a:t>
            </a:r>
            <a:r>
              <a:rPr lang="ja-JP" altLang="en-US" dirty="0"/>
              <a:t>んだろうか。</a:t>
            </a:r>
            <a:endParaRPr lang="en-US" altLang="ja-JP" dirty="0"/>
          </a:p>
          <a:p>
            <a:r>
              <a:rPr lang="ja-JP" altLang="en-US" dirty="0"/>
              <a:t>日本のサラリーマンは、どうして</a:t>
            </a:r>
            <a:r>
              <a:rPr lang="en-US" altLang="ja-JP" dirty="0"/>
              <a:t>_________</a:t>
            </a:r>
            <a:r>
              <a:rPr lang="ja-JP" altLang="en-US" dirty="0"/>
              <a:t>のだろうか。</a:t>
            </a:r>
            <a:endParaRPr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51797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B18C0-B46B-074F-9089-243E1D3A8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5EB57A-BFFA-4A45-BDE9-851BAF3C9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219" y="681037"/>
            <a:ext cx="10013896" cy="462932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F4D02B-97F9-596E-4896-033A5668C86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4EB801-2AB8-E9CB-B945-1E40DC0AF4F7}"/>
              </a:ext>
            </a:extLst>
          </p:cNvPr>
          <p:cNvSpPr txBox="1"/>
          <p:nvPr/>
        </p:nvSpPr>
        <p:spPr>
          <a:xfrm>
            <a:off x="1206613" y="5310366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007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</a:t>
            </a:r>
            <a:r>
              <a:rPr lang="ja-JP" altLang="en-US" dirty="0"/>
              <a:t>そんな・こんな・あんな</a:t>
            </a:r>
            <a:r>
              <a:rPr lang="en-US" altLang="ja-JP" dirty="0"/>
              <a:t> + Noun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こそあど</a:t>
            </a:r>
            <a:r>
              <a:rPr lang="en-US" altLang="ja-JP" dirty="0"/>
              <a:t> words</a:t>
            </a:r>
          </a:p>
          <a:p>
            <a:pPr lvl="1"/>
            <a:r>
              <a:rPr lang="ja-JP" altLang="en-US" dirty="0"/>
              <a:t>こんな、そんな、あんな</a:t>
            </a:r>
            <a:endParaRPr lang="en-US" altLang="ja-JP" dirty="0"/>
          </a:p>
          <a:p>
            <a:pPr lvl="1"/>
            <a:r>
              <a:rPr lang="ja-JP" altLang="en-US" dirty="0"/>
              <a:t>こういう、そういう、ああいう</a:t>
            </a:r>
            <a:endParaRPr lang="en-US" altLang="ja-JP" dirty="0"/>
          </a:p>
          <a:p>
            <a:pPr lvl="1"/>
            <a:r>
              <a:rPr lang="ja-JP" altLang="en-US" dirty="0"/>
              <a:t>こういった、そういった、ああいった、</a:t>
            </a:r>
            <a:endParaRPr lang="en-US" altLang="ja-JP" dirty="0"/>
          </a:p>
          <a:p>
            <a:pPr lvl="1"/>
            <a:r>
              <a:rPr lang="ja-JP" altLang="en-US" dirty="0"/>
              <a:t>こうした、そうした、ああした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863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A7C79-482F-7E4E-8476-F132AE05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490" y="365125"/>
            <a:ext cx="10555310" cy="1883569"/>
          </a:xfrm>
        </p:spPr>
        <p:txBody>
          <a:bodyPr>
            <a:noAutofit/>
          </a:bodyPr>
          <a:lstStyle/>
          <a:p>
            <a:r>
              <a:rPr lang="en-US" altLang="ja-JP" sz="3600" dirty="0"/>
              <a:t>    </a:t>
            </a:r>
            <a:r>
              <a:rPr lang="ja-JP" altLang="en-US" sz="3600"/>
              <a:t>それぞれ　</a:t>
            </a:r>
            <a:r>
              <a:rPr lang="en-US" altLang="ja-JP" sz="3600" dirty="0"/>
              <a:t>(each)</a:t>
            </a:r>
            <a:br>
              <a:rPr lang="en-US" altLang="ja-JP" sz="3600" dirty="0"/>
            </a:br>
            <a:r>
              <a:rPr lang="en-US" altLang="ja-JP" sz="3600" dirty="0"/>
              <a:t>    </a:t>
            </a:r>
            <a:r>
              <a:rPr lang="ja-JP" altLang="en-US" sz="3600"/>
              <a:t>それぞれ</a:t>
            </a:r>
            <a:r>
              <a:rPr lang="en-US" altLang="ja-JP" sz="3600" dirty="0"/>
              <a:t> + predicate</a:t>
            </a:r>
            <a:br>
              <a:rPr lang="en-US" altLang="ja-JP" sz="3600" dirty="0"/>
            </a:br>
            <a:r>
              <a:rPr lang="en-US" altLang="ja-JP" sz="3600" dirty="0"/>
              <a:t>    </a:t>
            </a:r>
            <a:r>
              <a:rPr lang="ja-JP" altLang="en-US" sz="3600"/>
              <a:t>それぞれの</a:t>
            </a:r>
            <a:r>
              <a:rPr lang="en-US" altLang="ja-JP" sz="3600" dirty="0"/>
              <a:t>Noun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47DEF5-E58A-D540-8AE0-CD479586B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337" y="2559780"/>
            <a:ext cx="9258300" cy="3505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503234-61BA-4044-1A52-B0301CD6D5C4}"/>
              </a:ext>
            </a:extLst>
          </p:cNvPr>
          <p:cNvSpPr txBox="1"/>
          <p:nvPr/>
        </p:nvSpPr>
        <p:spPr>
          <a:xfrm>
            <a:off x="1185863" y="6014361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848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663E832-2484-3D49-A1E6-7ABD13A135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5443" y="749300"/>
            <a:ext cx="8966200" cy="2679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21D188-2F33-534B-8978-A3495817F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52" y="3650754"/>
            <a:ext cx="11503096" cy="22516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6AF338-0156-0022-F324-6DAA5918A1ED}"/>
              </a:ext>
            </a:extLst>
          </p:cNvPr>
          <p:cNvSpPr txBox="1"/>
          <p:nvPr/>
        </p:nvSpPr>
        <p:spPr>
          <a:xfrm>
            <a:off x="1185863" y="5900057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133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556109"/>
            <a:ext cx="10515600" cy="35260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7. ~</a:t>
            </a:r>
            <a:r>
              <a:rPr lang="ja-JP" altLang="en-US" dirty="0"/>
              <a:t>らしい</a:t>
            </a:r>
            <a:r>
              <a:rPr lang="en-US" altLang="ja-JP" dirty="0"/>
              <a:t> (speaker’s conjecture)</a:t>
            </a:r>
          </a:p>
          <a:p>
            <a:endParaRPr lang="en-US" dirty="0"/>
          </a:p>
          <a:p>
            <a:r>
              <a:rPr lang="en-US" dirty="0"/>
              <a:t>Sentence (plain) </a:t>
            </a:r>
            <a:r>
              <a:rPr lang="ja-JP" altLang="en-US" dirty="0"/>
              <a:t>らしい</a:t>
            </a:r>
            <a:r>
              <a:rPr lang="en-US" altLang="ja-JP" dirty="0"/>
              <a:t> (</a:t>
            </a:r>
            <a:r>
              <a:rPr lang="en-US" altLang="ja-JP" dirty="0" err="1"/>
              <a:t>na</a:t>
            </a:r>
            <a:r>
              <a:rPr lang="en-US" altLang="ja-JP" dirty="0"/>
              <a:t>-adjective/</a:t>
            </a:r>
            <a:r>
              <a:rPr lang="en-US" altLang="ja-JP" dirty="0" err="1"/>
              <a:t>Nooun</a:t>
            </a:r>
            <a:r>
              <a:rPr lang="en-US" altLang="ja-JP" dirty="0"/>
              <a:t> </a:t>
            </a:r>
            <a:r>
              <a:rPr lang="ja-JP" altLang="en-US" strike="sngStrike" dirty="0"/>
              <a:t>だ</a:t>
            </a:r>
            <a:r>
              <a:rPr lang="en-US" altLang="ja-JP" dirty="0"/>
              <a:t>)</a:t>
            </a:r>
          </a:p>
          <a:p>
            <a:endParaRPr lang="en-US" sz="2600" dirty="0"/>
          </a:p>
          <a:p>
            <a:r>
              <a:rPr lang="en-US" sz="2600" dirty="0"/>
              <a:t>(</a:t>
            </a:r>
            <a:r>
              <a:rPr lang="ja-JP" altLang="en-US" sz="2600" dirty="0"/>
              <a:t>復習）</a:t>
            </a:r>
            <a:endParaRPr lang="en-US" altLang="ja-JP" sz="2600" dirty="0"/>
          </a:p>
          <a:p>
            <a:r>
              <a:rPr lang="en-US" altLang="ja-JP" sz="2600" dirty="0"/>
              <a:t>〜</a:t>
            </a:r>
            <a:r>
              <a:rPr lang="ja-JP" altLang="en-US" sz="2600" dirty="0"/>
              <a:t>みたいだ。（先生、忙しいみたいだ。）</a:t>
            </a:r>
            <a:endParaRPr lang="en-US" altLang="ja-JP" sz="2600" dirty="0"/>
          </a:p>
          <a:p>
            <a:r>
              <a:rPr lang="en-US" altLang="ja-JP" sz="2600" dirty="0"/>
              <a:t>〜</a:t>
            </a:r>
            <a:r>
              <a:rPr lang="ja-JP" altLang="en-US" sz="2600" dirty="0"/>
              <a:t>そうだ。（あの授業、難しそうだね。）</a:t>
            </a:r>
            <a:endParaRPr lang="en-US" altLang="ja-JP" sz="2600" dirty="0"/>
          </a:p>
          <a:p>
            <a:r>
              <a:rPr lang="en-US" altLang="ja-JP" sz="2600" dirty="0"/>
              <a:t>〜</a:t>
            </a:r>
            <a:r>
              <a:rPr lang="ja-JP" altLang="en-US" sz="2600" dirty="0"/>
              <a:t>そうだ。（あの授業、難しいそうだよ。）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88860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8. Verb-stem +</a:t>
            </a:r>
            <a:r>
              <a:rPr lang="ja-JP" altLang="en-US" dirty="0"/>
              <a:t>続ける（つづける）</a:t>
            </a:r>
            <a:r>
              <a:rPr lang="en-US" altLang="ja-JP" sz="3100" dirty="0"/>
              <a:t>(keep doing such-and-such; continue doing such-and-such)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94190"/>
          </a:xfrm>
        </p:spPr>
        <p:txBody>
          <a:bodyPr/>
          <a:lstStyle/>
          <a:p>
            <a:r>
              <a:rPr lang="en-US" dirty="0"/>
              <a:t>Verb-stem + {</a:t>
            </a:r>
            <a:r>
              <a:rPr lang="ja-JP" altLang="en-US" dirty="0"/>
              <a:t>続ける、始める、出す、終わる、すぎる、</a:t>
            </a:r>
            <a:r>
              <a:rPr lang="en-US" altLang="ja-JP" dirty="0"/>
              <a:t>etc.}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7A0563-AE71-C148-8AB2-3E8CFDFBB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188" y="2735419"/>
            <a:ext cx="9207500" cy="3009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EC0D57-E283-F8CE-4828-BF9A8B4EE043}"/>
              </a:ext>
            </a:extLst>
          </p:cNvPr>
          <p:cNvSpPr txBox="1"/>
          <p:nvPr/>
        </p:nvSpPr>
        <p:spPr>
          <a:xfrm>
            <a:off x="1185863" y="5900057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613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774CDE-C7F3-D840-8770-F13088976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417" y="579275"/>
            <a:ext cx="8916126" cy="58910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C76626-CEB4-5297-EDA0-B43FDCCD3A8C}"/>
              </a:ext>
            </a:extLst>
          </p:cNvPr>
          <p:cNvSpPr txBox="1"/>
          <p:nvPr/>
        </p:nvSpPr>
        <p:spPr>
          <a:xfrm>
            <a:off x="1615446" y="6470287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401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~</a:t>
            </a:r>
            <a:r>
              <a:rPr lang="ja-JP" altLang="en-US" dirty="0"/>
              <a:t>ばかり</a:t>
            </a:r>
            <a:r>
              <a:rPr lang="en-US" altLang="ja-JP" dirty="0"/>
              <a:t> (nothing but ~)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Noun(Particle)</a:t>
            </a:r>
            <a:r>
              <a:rPr lang="ja-JP" altLang="en-US" dirty="0"/>
              <a:t>ばかり</a:t>
            </a:r>
            <a:endParaRPr lang="en-US" altLang="ja-JP" dirty="0"/>
          </a:p>
          <a:p>
            <a:r>
              <a:rPr lang="en-US" altLang="ja-JP" dirty="0"/>
              <a:t>VN</a:t>
            </a:r>
            <a:r>
              <a:rPr lang="ja-JP" altLang="en-US" dirty="0"/>
              <a:t>ばかりする</a:t>
            </a:r>
            <a:endParaRPr lang="en-US" altLang="ja-JP" dirty="0"/>
          </a:p>
          <a:p>
            <a:r>
              <a:rPr lang="en-US" altLang="ja-JP" dirty="0"/>
              <a:t>V−</a:t>
            </a:r>
            <a:r>
              <a:rPr lang="ja-JP" altLang="en-US" dirty="0"/>
              <a:t>てばかりいる</a:t>
            </a:r>
            <a:endParaRPr lang="en-US" altLang="ja-JP" dirty="0"/>
          </a:p>
          <a:p>
            <a:pPr lvl="1"/>
            <a:r>
              <a:rPr lang="ja-JP" altLang="en-US" dirty="0"/>
              <a:t>肉ばかり食べる</a:t>
            </a:r>
            <a:endParaRPr lang="en-US" altLang="ja-JP" dirty="0"/>
          </a:p>
          <a:p>
            <a:pPr lvl="1"/>
            <a:r>
              <a:rPr lang="ja-JP" altLang="en-US"/>
              <a:t>勉強</a:t>
            </a:r>
            <a:r>
              <a:rPr lang="ja-JP" altLang="en-US" dirty="0"/>
              <a:t>ばかりしている</a:t>
            </a:r>
            <a:endParaRPr lang="en-US" altLang="ja-JP" dirty="0"/>
          </a:p>
          <a:p>
            <a:pPr lvl="1"/>
            <a:r>
              <a:rPr lang="ja-JP" altLang="en-US" dirty="0"/>
              <a:t>アニメを見てばかりいる。＝アニメばかり見ている。</a:t>
            </a:r>
            <a:endParaRPr lang="en-US" altLang="ja-JP" dirty="0"/>
          </a:p>
          <a:p>
            <a:pPr lvl="1"/>
            <a:r>
              <a:rPr lang="ja-JP" altLang="en-US" dirty="0"/>
              <a:t>毎日寝てばかりいる。</a:t>
            </a:r>
            <a:endParaRPr lang="en-US" altLang="ja-JP" dirty="0"/>
          </a:p>
          <a:p>
            <a:pPr lvl="1"/>
            <a:r>
              <a:rPr lang="ja-JP" altLang="en-US" dirty="0"/>
              <a:t>泣いてばかりいないで、はやく食べなさい。</a:t>
            </a: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79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BE8C13-5340-0240-AE19-BDCA2A08B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778" y="3108727"/>
            <a:ext cx="9029700" cy="2311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32CC67-33A0-9B4C-9617-B3674F61D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378" y="606827"/>
            <a:ext cx="9182100" cy="2501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77881D-10A9-D6E9-2C0E-157E29942562}"/>
              </a:ext>
            </a:extLst>
          </p:cNvPr>
          <p:cNvSpPr txBox="1"/>
          <p:nvPr/>
        </p:nvSpPr>
        <p:spPr>
          <a:xfrm>
            <a:off x="1330778" y="5502905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018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</a:t>
            </a:r>
            <a:r>
              <a:rPr lang="ja-JP" altLang="en-US" dirty="0"/>
              <a:t>真（ま、まっ）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真っ白、真っ黒、真っ赤、（真っ青（まっさお））</a:t>
            </a:r>
            <a:endParaRPr lang="en-US" altLang="ja-JP" dirty="0"/>
          </a:p>
          <a:p>
            <a:r>
              <a:rPr lang="ja-JP" altLang="en-US" dirty="0"/>
              <a:t>真っ暗、</a:t>
            </a:r>
            <a:endParaRPr lang="en-US" altLang="ja-JP" dirty="0"/>
          </a:p>
          <a:p>
            <a:r>
              <a:rPr lang="ja-JP" altLang="en-US" dirty="0"/>
              <a:t>昼間ー＞真っ昼間（まっぴるま）</a:t>
            </a:r>
            <a:endParaRPr lang="en-US" altLang="ja-JP" dirty="0"/>
          </a:p>
          <a:p>
            <a:r>
              <a:rPr lang="ja-JP" altLang="en-US" dirty="0"/>
              <a:t>東西南北ー＞真北（まきた）</a:t>
            </a:r>
            <a:endParaRPr lang="en-US" altLang="ja-JP" dirty="0"/>
          </a:p>
          <a:p>
            <a:r>
              <a:rPr lang="ja-JP" altLang="en-US" dirty="0"/>
              <a:t>上、下、横</a:t>
            </a:r>
            <a:r>
              <a:rPr lang="en-US" altLang="ja-JP" dirty="0"/>
              <a:t> (</a:t>
            </a:r>
            <a:r>
              <a:rPr lang="ja-JP" altLang="en-US" dirty="0"/>
              <a:t>よこ）</a:t>
            </a:r>
            <a:r>
              <a:rPr lang="en-US" altLang="ja-JP" dirty="0"/>
              <a:t>-&gt;</a:t>
            </a:r>
            <a:r>
              <a:rPr lang="ja-JP" altLang="en-US" dirty="0"/>
              <a:t>真上、真下、真横</a:t>
            </a:r>
            <a:endParaRPr lang="en-US" altLang="ja-JP" dirty="0"/>
          </a:p>
          <a:p>
            <a:r>
              <a:rPr lang="ja-JP" altLang="en-US" dirty="0"/>
              <a:t>真新しい（まあたらしい）</a:t>
            </a:r>
            <a:endParaRPr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52296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3A3AAD-3D0C-4D4A-B5FA-59DF9E556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250" y="628650"/>
            <a:ext cx="9461500" cy="56007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10791F-BB2F-7915-1F91-45BBB266C7DB}"/>
              </a:ext>
            </a:extLst>
          </p:cNvPr>
          <p:cNvSpPr txBox="1"/>
          <p:nvPr/>
        </p:nvSpPr>
        <p:spPr>
          <a:xfrm>
            <a:off x="1365250" y="6229350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065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 ~</a:t>
            </a:r>
            <a:r>
              <a:rPr lang="ja-JP" altLang="en-US" dirty="0"/>
              <a:t>わけだ</a:t>
            </a:r>
            <a:r>
              <a:rPr lang="en-US" altLang="ja-JP" dirty="0"/>
              <a:t> (that’s why…..)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9917"/>
            <a:ext cx="10515600" cy="4737046"/>
          </a:xfrm>
        </p:spPr>
        <p:txBody>
          <a:bodyPr/>
          <a:lstStyle/>
          <a:p>
            <a:r>
              <a:rPr lang="ja-JP" altLang="en-US" dirty="0"/>
              <a:t>わけだ</a:t>
            </a:r>
            <a:r>
              <a:rPr lang="en-US" altLang="ja-JP" dirty="0"/>
              <a:t> is used in the following situations:</a:t>
            </a:r>
          </a:p>
          <a:p>
            <a:pPr lvl="1"/>
            <a:r>
              <a:rPr lang="en-US" dirty="0"/>
              <a:t>(a) when the speaker provides the reason for a previous statement;</a:t>
            </a:r>
          </a:p>
          <a:p>
            <a:pPr lvl="1"/>
            <a:r>
              <a:rPr lang="en-US" dirty="0"/>
              <a:t>(b) when the speaker reaches a logical conclusion from what s/he learned from the hearer/has discovered;</a:t>
            </a:r>
          </a:p>
          <a:p>
            <a:pPr lvl="1"/>
            <a:r>
              <a:rPr lang="en-US" dirty="0"/>
              <a:t>(c) when the speaker understands the reason for what s/he has learned from the hearer of what s/he has discovered.   </a:t>
            </a:r>
          </a:p>
          <a:p>
            <a:r>
              <a:rPr lang="en-US" dirty="0"/>
              <a:t>1) (</a:t>
            </a:r>
            <a:r>
              <a:rPr lang="ja-JP" altLang="en-US" dirty="0"/>
              <a:t>東京は、電車とか地下鉄があってとても便利です）　</a:t>
            </a:r>
            <a:endParaRPr lang="en-US" dirty="0"/>
          </a:p>
          <a:p>
            <a:r>
              <a:rPr lang="en-US" dirty="0"/>
              <a:t>Therefore =&gt; (</a:t>
            </a:r>
            <a:r>
              <a:rPr lang="ja-JP" altLang="en-US" dirty="0"/>
              <a:t>車がなくても生活できます）</a:t>
            </a:r>
            <a:endParaRPr lang="en-US" altLang="ja-JP" dirty="0"/>
          </a:p>
          <a:p>
            <a:r>
              <a:rPr lang="ja-JP" altLang="en-US" dirty="0"/>
              <a:t>＿＿＿＿＿＿＿＿＿＿＿＿から</a:t>
            </a:r>
            <a:r>
              <a:rPr lang="en-US" altLang="ja-JP" dirty="0"/>
              <a:t>/</a:t>
            </a:r>
            <a:r>
              <a:rPr lang="ja-JP" altLang="en-US" dirty="0"/>
              <a:t>ので、＿＿＿＿＿＿わけです。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032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022" y="921815"/>
            <a:ext cx="10034451" cy="501436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2) MIT</a:t>
            </a:r>
            <a:r>
              <a:rPr lang="ja-JP" altLang="en-US" dirty="0"/>
              <a:t>の学生は、まじめです。＝＞宿題をかならず出します。</a:t>
            </a:r>
            <a:endParaRPr lang="en-US" altLang="ja-JP" dirty="0"/>
          </a:p>
          <a:p>
            <a:r>
              <a:rPr lang="en-US" dirty="0"/>
              <a:t>____________________________________</a:t>
            </a:r>
            <a:r>
              <a:rPr lang="ja-JP" altLang="en-US" dirty="0"/>
              <a:t>わけです。</a:t>
            </a:r>
            <a:endParaRPr lang="en-US" altLang="ja-JP" dirty="0"/>
          </a:p>
          <a:p>
            <a:endParaRPr lang="en-US" dirty="0"/>
          </a:p>
          <a:p>
            <a:r>
              <a:rPr lang="en-US" dirty="0"/>
              <a:t>3) A: </a:t>
            </a:r>
            <a:r>
              <a:rPr lang="ja-JP" altLang="en-US" dirty="0"/>
              <a:t>来年、日本に留学するつもりです。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B: </a:t>
            </a:r>
            <a:r>
              <a:rPr lang="ja-JP" altLang="en-US" dirty="0"/>
              <a:t>ああ、それで日本語を一生懸命＿＿＿＿＿＿わけですね。</a:t>
            </a:r>
            <a:endParaRPr lang="en-US" altLang="ja-JP" dirty="0"/>
          </a:p>
          <a:p>
            <a:endParaRPr lang="en-US" dirty="0"/>
          </a:p>
          <a:p>
            <a:r>
              <a:rPr lang="en-US" dirty="0"/>
              <a:t>4) A: </a:t>
            </a:r>
            <a:r>
              <a:rPr lang="ja-JP" altLang="en-US" dirty="0"/>
              <a:t>スーさんのお母さんは、日本人だそうです。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B</a:t>
            </a:r>
            <a:r>
              <a:rPr lang="ja-JP" altLang="en-US" dirty="0"/>
              <a:t>：ああ、それで＿＿＿＿＿＿＿＿＿＿＿＿＿＿わけですね。</a:t>
            </a:r>
            <a:endParaRPr lang="en-US" altLang="ja-JP" dirty="0"/>
          </a:p>
          <a:p>
            <a:endParaRPr lang="en-US" dirty="0"/>
          </a:p>
          <a:p>
            <a:r>
              <a:rPr lang="en-US" dirty="0"/>
              <a:t>5) A: </a:t>
            </a:r>
            <a:r>
              <a:rPr lang="ja-JP" altLang="en-US" dirty="0"/>
              <a:t>あ、窓があいている。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B: </a:t>
            </a:r>
            <a:r>
              <a:rPr lang="ja-JP" altLang="en-US" dirty="0"/>
              <a:t>ああ、それで＿＿＿＿＿＿＿＿＿＿＿＿わけですね。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053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69795"/>
            <a:ext cx="10515600" cy="5307168"/>
          </a:xfrm>
        </p:spPr>
        <p:txBody>
          <a:bodyPr/>
          <a:lstStyle/>
          <a:p>
            <a:r>
              <a:rPr lang="en-US" dirty="0"/>
              <a:t>6) A: </a:t>
            </a:r>
            <a:r>
              <a:rPr lang="ja-JP" altLang="en-US" dirty="0"/>
              <a:t>スミスさんは、高校の時日本語を勉強したそうです。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B: </a:t>
            </a:r>
            <a:r>
              <a:rPr lang="ja-JP" altLang="en-US" dirty="0"/>
              <a:t>ああ、だから＿＿＿＿＿＿＿＿＿＿＿＿＿わけですね。</a:t>
            </a:r>
            <a:endParaRPr lang="en-US" altLang="ja-JP" dirty="0"/>
          </a:p>
          <a:p>
            <a:endParaRPr lang="en-US" dirty="0"/>
          </a:p>
          <a:p>
            <a:r>
              <a:rPr lang="en-US" dirty="0"/>
              <a:t>7) A: </a:t>
            </a:r>
            <a:r>
              <a:rPr lang="ja-JP" altLang="en-US" dirty="0"/>
              <a:t>あの先生は、きびしいそうですよ。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B: </a:t>
            </a:r>
            <a:r>
              <a:rPr lang="ja-JP" altLang="en-US" dirty="0"/>
              <a:t>ああ、だから＿＿＿＿＿＿＿＿＿＿＿＿＿わけですね。</a:t>
            </a:r>
            <a:endParaRPr lang="en-US" altLang="ja-JP" dirty="0"/>
          </a:p>
          <a:p>
            <a:endParaRPr lang="en-US" dirty="0"/>
          </a:p>
          <a:p>
            <a:r>
              <a:rPr lang="en-US" dirty="0"/>
              <a:t>8) A: </a:t>
            </a:r>
            <a:r>
              <a:rPr lang="ja-JP" altLang="en-US" dirty="0"/>
              <a:t>あの先生は、とてもやさしいそうですよ。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B: </a:t>
            </a:r>
            <a:r>
              <a:rPr lang="ja-JP" altLang="en-US" dirty="0"/>
              <a:t>ああ、だから＿＿＿＿＿＿＿＿＿＿＿＿＿わけですね。</a:t>
            </a:r>
            <a:endParaRPr lang="en-US" altLang="ja-JP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700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B8A40A-35D6-1948-A953-62020C96E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719" y="1625421"/>
            <a:ext cx="10686206" cy="36071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C7466C-B523-3E57-9E7E-C76A72E0DBEF}"/>
              </a:ext>
            </a:extLst>
          </p:cNvPr>
          <p:cNvSpPr txBox="1"/>
          <p:nvPr/>
        </p:nvSpPr>
        <p:spPr>
          <a:xfrm>
            <a:off x="1057276" y="5232579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958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 Noun</a:t>
            </a:r>
            <a:r>
              <a:rPr lang="ja-JP" altLang="en-US" dirty="0"/>
              <a:t>でよければ　</a:t>
            </a:r>
            <a:r>
              <a:rPr lang="ja-JP" altLang="en-US" sz="3200" dirty="0"/>
              <a:t>（</a:t>
            </a:r>
            <a:r>
              <a:rPr lang="en-US" altLang="ja-JP" sz="3200" dirty="0"/>
              <a:t>Noun</a:t>
            </a:r>
            <a:r>
              <a:rPr lang="ja-JP" altLang="en-US" sz="3200" dirty="0"/>
              <a:t>でよかったら）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ja-JP" altLang="en-US" dirty="0"/>
              <a:t>私でよければ、いつでもお手伝いしますよ。</a:t>
            </a:r>
            <a:endParaRPr lang="en-US" altLang="ja-JP" dirty="0"/>
          </a:p>
          <a:p>
            <a:r>
              <a:rPr lang="ja-JP" altLang="en-US" dirty="0"/>
              <a:t>このコンピュターでよかったら、いつでも使ってください。</a:t>
            </a:r>
            <a:endParaRPr lang="en-US" altLang="ja-JP" dirty="0"/>
          </a:p>
          <a:p>
            <a:r>
              <a:rPr lang="ja-JP" altLang="en-US" dirty="0"/>
              <a:t>簡単な昼ご飯でよければ、すぐ作れますけど</a:t>
            </a:r>
            <a:r>
              <a:rPr lang="en-US" altLang="ja-JP" dirty="0"/>
              <a:t>….</a:t>
            </a:r>
          </a:p>
          <a:p>
            <a:endParaRPr lang="en-US" dirty="0"/>
          </a:p>
          <a:p>
            <a:r>
              <a:rPr lang="en-US" dirty="0"/>
              <a:t>(cf.) Make sure the difference between Noun-</a:t>
            </a:r>
            <a:r>
              <a:rPr lang="ja-JP" altLang="en-US" dirty="0"/>
              <a:t>なら</a:t>
            </a:r>
            <a:r>
              <a:rPr lang="en-US" altLang="ja-JP" dirty="0"/>
              <a:t> vs. Noun-</a:t>
            </a:r>
            <a:r>
              <a:rPr lang="ja-JP" altLang="en-US" dirty="0"/>
              <a:t>でよければ</a:t>
            </a:r>
            <a:endParaRPr lang="en-US" altLang="ja-JP" dirty="0"/>
          </a:p>
          <a:p>
            <a:endParaRPr lang="en-US" dirty="0"/>
          </a:p>
          <a:p>
            <a:r>
              <a:rPr lang="ja-JP" altLang="en-US" dirty="0"/>
              <a:t>このクラスが難しければ、とりません。</a:t>
            </a:r>
            <a:endParaRPr lang="en-US" altLang="ja-JP" dirty="0"/>
          </a:p>
          <a:p>
            <a:r>
              <a:rPr lang="ja-JP" altLang="en-US" dirty="0"/>
              <a:t>大変なら、明日でもいいですよ。</a:t>
            </a:r>
            <a:endParaRPr lang="en-US" altLang="ja-JP" dirty="0"/>
          </a:p>
          <a:p>
            <a:r>
              <a:rPr lang="ja-JP" altLang="en-US" dirty="0"/>
              <a:t>学生なら、入れません。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30533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4C98AD-EE30-0248-B0AC-F0F509692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94" y="3841006"/>
            <a:ext cx="11481433" cy="22253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F143AE-EF38-EB4D-A1B0-A8660416B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03" y="791660"/>
            <a:ext cx="8890000" cy="24257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BDD8A5-8EA9-533B-E41B-6F1347989015}"/>
              </a:ext>
            </a:extLst>
          </p:cNvPr>
          <p:cNvSpPr txBox="1"/>
          <p:nvPr/>
        </p:nvSpPr>
        <p:spPr>
          <a:xfrm>
            <a:off x="1126049" y="6066340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7472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 </a:t>
            </a:r>
            <a:r>
              <a:rPr lang="ja-JP" altLang="en-US" dirty="0"/>
              <a:t>結構（けっこう）</a:t>
            </a:r>
            <a:r>
              <a:rPr lang="en-US" altLang="ja-JP" dirty="0"/>
              <a:t>(“higher than/more than/better than expected”)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342" y="2141537"/>
            <a:ext cx="10515600" cy="2887663"/>
          </a:xfrm>
        </p:spPr>
        <p:txBody>
          <a:bodyPr/>
          <a:lstStyle/>
          <a:p>
            <a:r>
              <a:rPr lang="ja-JP" altLang="en-US" dirty="0"/>
              <a:t>神様を信じている人って、結構いるんですよ。</a:t>
            </a:r>
            <a:endParaRPr lang="en-US" altLang="ja-JP" dirty="0"/>
          </a:p>
          <a:p>
            <a:r>
              <a:rPr lang="en-US" dirty="0"/>
              <a:t>MIT</a:t>
            </a:r>
            <a:r>
              <a:rPr lang="ja-JP" altLang="en-US" dirty="0"/>
              <a:t>の学生で、文学に興味がある学生って結構いるんですよ。</a:t>
            </a:r>
            <a:endParaRPr lang="en-US" altLang="ja-JP" dirty="0"/>
          </a:p>
          <a:p>
            <a:r>
              <a:rPr lang="ja-JP" altLang="en-US" dirty="0"/>
              <a:t>最近のスマホは、結構安い</a:t>
            </a:r>
            <a:r>
              <a:rPr lang="en-US" altLang="ja-JP" dirty="0"/>
              <a:t>/</a:t>
            </a:r>
            <a:r>
              <a:rPr lang="ja-JP" altLang="en-US" dirty="0"/>
              <a:t>使いやすいですよ。</a:t>
            </a:r>
            <a:endParaRPr lang="en-US" altLang="ja-JP" dirty="0"/>
          </a:p>
          <a:p>
            <a:endParaRPr lang="en-US" altLang="ja-JP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7836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9E4D2B-B649-CB4A-A7BC-D3924CFB4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765" y="875391"/>
            <a:ext cx="9596220" cy="43497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8AAD6B-E248-09C4-52B4-9002B42AA25F}"/>
              </a:ext>
            </a:extLst>
          </p:cNvPr>
          <p:cNvSpPr txBox="1"/>
          <p:nvPr/>
        </p:nvSpPr>
        <p:spPr>
          <a:xfrm>
            <a:off x="1633878" y="5117420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4732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14. </a:t>
            </a:r>
            <a:r>
              <a:rPr lang="ja-JP" altLang="en-US" dirty="0"/>
              <a:t>なかなか</a:t>
            </a:r>
            <a:r>
              <a:rPr lang="en-US" altLang="ja-JP" dirty="0"/>
              <a:t>adjective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なかなか</a:t>
            </a:r>
            <a:r>
              <a:rPr lang="en-US" altLang="ja-JP" dirty="0"/>
              <a:t> is similar to </a:t>
            </a:r>
            <a:r>
              <a:rPr lang="ja-JP" altLang="en-US" dirty="0"/>
              <a:t>結構</a:t>
            </a:r>
            <a:r>
              <a:rPr lang="en-US" altLang="ja-JP" dirty="0"/>
              <a:t> </a:t>
            </a:r>
          </a:p>
          <a:p>
            <a:r>
              <a:rPr lang="en-US" dirty="0"/>
              <a:t>Positive; more ~ than expected</a:t>
            </a:r>
          </a:p>
          <a:p>
            <a:endParaRPr lang="en-US" dirty="0"/>
          </a:p>
          <a:p>
            <a:r>
              <a:rPr lang="ja-JP" altLang="en-US" dirty="0"/>
              <a:t>なかなか面白い</a:t>
            </a:r>
            <a:endParaRPr lang="en-US" altLang="ja-JP" dirty="0"/>
          </a:p>
          <a:p>
            <a:r>
              <a:rPr lang="ja-JP" altLang="en-US" dirty="0"/>
              <a:t>なかなか上手だ</a:t>
            </a:r>
            <a:endParaRPr lang="en-US" altLang="ja-JP" dirty="0"/>
          </a:p>
          <a:p>
            <a:r>
              <a:rPr lang="ja-JP" altLang="en-US" dirty="0"/>
              <a:t>なかなかよかった</a:t>
            </a:r>
            <a:endParaRPr lang="en-US" altLang="ja-JP" dirty="0"/>
          </a:p>
          <a:p>
            <a:r>
              <a:rPr lang="en-US" altLang="ja-JP" dirty="0"/>
              <a:t>*</a:t>
            </a:r>
            <a:r>
              <a:rPr lang="ja-JP" altLang="en-US" dirty="0"/>
              <a:t>なかなかつまらない</a:t>
            </a:r>
            <a:endParaRPr lang="en-US" altLang="ja-JP" dirty="0"/>
          </a:p>
          <a:p>
            <a:r>
              <a:rPr lang="en-US" altLang="ja-JP" dirty="0"/>
              <a:t>*</a:t>
            </a:r>
            <a:r>
              <a:rPr lang="ja-JP" altLang="en-US" dirty="0"/>
              <a:t>なかなか不便だ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811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 </a:t>
            </a:r>
            <a:r>
              <a:rPr lang="ja-JP" altLang="en-US" dirty="0"/>
              <a:t>そう言えば</a:t>
            </a:r>
            <a:r>
              <a:rPr lang="en-US" altLang="ja-JP" dirty="0"/>
              <a:t> (talking about that…)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(…when the speaker is reminded of something by the hearer’s remark or the speaker’s own remark)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6F2E41-A1CE-654D-BE1A-B802D2C53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064" y="2639721"/>
            <a:ext cx="8953500" cy="4051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FFC186-2989-540C-1028-88AE91773A08}"/>
              </a:ext>
            </a:extLst>
          </p:cNvPr>
          <p:cNvSpPr txBox="1"/>
          <p:nvPr/>
        </p:nvSpPr>
        <p:spPr>
          <a:xfrm>
            <a:off x="1357313" y="6475577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0518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47AB2B-8E11-FA43-B495-A79AD71BD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3629706"/>
            <a:ext cx="8610600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41A6CF-530D-4143-AEAE-70D4A2DD4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300" y="416606"/>
            <a:ext cx="9017000" cy="32131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8B4A282-7367-4EF5-C4FD-1F2A8336828C}"/>
              </a:ext>
            </a:extLst>
          </p:cNvPr>
          <p:cNvSpPr txBox="1"/>
          <p:nvPr/>
        </p:nvSpPr>
        <p:spPr>
          <a:xfrm>
            <a:off x="1615446" y="5915025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2473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 </a:t>
            </a:r>
            <a:r>
              <a:rPr lang="en-US" altLang="ja-JP" dirty="0"/>
              <a:t>〜</a:t>
            </a:r>
            <a:r>
              <a:rPr lang="ja-JP" altLang="en-US" dirty="0"/>
              <a:t>ということ　</a:t>
            </a:r>
            <a:r>
              <a:rPr lang="en-US" altLang="ja-JP" dirty="0"/>
              <a:t>(the fact that…..)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0190"/>
            <a:ext cx="10515600" cy="4656773"/>
          </a:xfrm>
        </p:spPr>
        <p:txBody>
          <a:bodyPr>
            <a:normAutofit/>
          </a:bodyPr>
          <a:lstStyle/>
          <a:p>
            <a:r>
              <a:rPr lang="ja-JP" altLang="en-US" dirty="0"/>
              <a:t>この調査（ちょうさ）で、日本人はあまり宗教を</a:t>
            </a:r>
            <a:r>
              <a:rPr lang="ja-JP" altLang="en-US"/>
              <a:t>信じていないということ</a:t>
            </a:r>
            <a:r>
              <a:rPr lang="ja-JP" altLang="en-US" dirty="0"/>
              <a:t>がわかりました。</a:t>
            </a:r>
            <a:endParaRPr lang="en-US" altLang="ja-JP" dirty="0"/>
          </a:p>
          <a:p>
            <a:r>
              <a:rPr lang="ja-JP" altLang="en-US" dirty="0"/>
              <a:t>この調査（ちょうさ）で、６時間以上寝る学生は、</a:t>
            </a:r>
            <a:r>
              <a:rPr lang="ja-JP" altLang="en-US"/>
              <a:t>あまりいないということ</a:t>
            </a:r>
            <a:r>
              <a:rPr lang="ja-JP" altLang="en-US" dirty="0"/>
              <a:t>がわかりました。</a:t>
            </a:r>
            <a:endParaRPr lang="en-US" altLang="ja-JP" dirty="0"/>
          </a:p>
          <a:p>
            <a:r>
              <a:rPr lang="ja-JP" altLang="en-US" dirty="0"/>
              <a:t>この結果から、</a:t>
            </a:r>
            <a:r>
              <a:rPr lang="en-US" altLang="ja-JP" dirty="0"/>
              <a:t>_________________</a:t>
            </a:r>
            <a:r>
              <a:rPr lang="ja-JP" altLang="en-US" dirty="0"/>
              <a:t>ということが分かりました。</a:t>
            </a:r>
            <a:endParaRPr lang="en-US" altLang="ja-JP" dirty="0"/>
          </a:p>
          <a:p>
            <a:r>
              <a:rPr lang="ja-JP" altLang="en-US" dirty="0"/>
              <a:t>この実験（じっけん）で、＿＿＿＿＿＿＿ということが分かりました。</a:t>
            </a:r>
            <a:endParaRPr lang="en-US" altLang="ja-JP" dirty="0"/>
          </a:p>
          <a:p>
            <a:r>
              <a:rPr lang="ja-JP" altLang="en-US" dirty="0"/>
              <a:t>このアンケートから、＿＿＿＿＿＿＿＿ということが分かります。</a:t>
            </a:r>
            <a:endParaRPr lang="en-US" altLang="ja-JP" dirty="0"/>
          </a:p>
          <a:p>
            <a:r>
              <a:rPr lang="ja-JP" altLang="en-US" dirty="0"/>
              <a:t>このグラフから、どんなことが分かりますか。</a:t>
            </a:r>
            <a:endParaRPr lang="en-US" altLang="ja-JP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511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D8D2B2-000D-E84E-A9D4-17C506AB1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6" y="748391"/>
            <a:ext cx="10223617" cy="47815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7823C1-D92E-D738-C319-F51DC4CD1C62}"/>
              </a:ext>
            </a:extLst>
          </p:cNvPr>
          <p:cNvSpPr txBox="1"/>
          <p:nvPr/>
        </p:nvSpPr>
        <p:spPr>
          <a:xfrm>
            <a:off x="1414463" y="5422220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2083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17. ~</a:t>
            </a:r>
            <a:r>
              <a:rPr lang="ja-JP" altLang="en-US" dirty="0"/>
              <a:t>は</a:t>
            </a:r>
            <a:r>
              <a:rPr lang="en-US" altLang="ja-JP" dirty="0"/>
              <a:t>~</a:t>
            </a:r>
            <a:r>
              <a:rPr lang="ja-JP" altLang="en-US" dirty="0"/>
              <a:t>と</a:t>
            </a:r>
            <a:r>
              <a:rPr lang="en-US" altLang="ja-JP" dirty="0"/>
              <a:t> </a:t>
            </a:r>
            <a:r>
              <a:rPr lang="ja-JP" altLang="en-US" dirty="0"/>
              <a:t>なっている</a:t>
            </a:r>
            <a:r>
              <a:rPr lang="en-US" altLang="ja-JP" dirty="0"/>
              <a:t> (has been decided)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366" y="1690688"/>
            <a:ext cx="11147738" cy="4297988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ja-JP" altLang="en-US" dirty="0"/>
              <a:t>（復習）</a:t>
            </a:r>
            <a:endParaRPr lang="en-US" altLang="ja-JP" dirty="0"/>
          </a:p>
          <a:p>
            <a:r>
              <a:rPr lang="en-US" dirty="0"/>
              <a:t>MIT</a:t>
            </a:r>
            <a:r>
              <a:rPr lang="ja-JP" altLang="en-US" dirty="0"/>
              <a:t>の１年生</a:t>
            </a:r>
            <a:r>
              <a:rPr lang="ja-JP" altLang="en-US"/>
              <a:t>は、５０クレジット</a:t>
            </a:r>
            <a:r>
              <a:rPr lang="ja-JP" altLang="en-US" dirty="0"/>
              <a:t>以上クラスをとってはいけない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 </a:t>
            </a:r>
            <a:r>
              <a:rPr lang="ja-JP" altLang="en-US"/>
              <a:t>こと</a:t>
            </a:r>
            <a:r>
              <a:rPr lang="ja-JP" altLang="en-US" dirty="0"/>
              <a:t>になっています。</a:t>
            </a:r>
            <a:endParaRPr lang="en-US" altLang="ja-JP" dirty="0"/>
          </a:p>
          <a:p>
            <a:r>
              <a:rPr lang="en-US" dirty="0"/>
              <a:t>MIT</a:t>
            </a:r>
            <a:r>
              <a:rPr lang="ja-JP" altLang="en-US" dirty="0"/>
              <a:t>の寮では、</a:t>
            </a:r>
            <a:r>
              <a:rPr lang="en-US" altLang="ja-JP" dirty="0"/>
              <a:t>____________________</a:t>
            </a:r>
            <a:r>
              <a:rPr lang="ja-JP" altLang="en-US" dirty="0"/>
              <a:t>ことになっている。</a:t>
            </a:r>
            <a:endParaRPr lang="en-US" altLang="ja-JP" dirty="0"/>
          </a:p>
          <a:p>
            <a:r>
              <a:rPr lang="en-US" dirty="0"/>
              <a:t>MISTI-Japan</a:t>
            </a:r>
            <a:r>
              <a:rPr lang="ja-JP" altLang="en-US" dirty="0"/>
              <a:t>のインターンシップをするためには、＿＿＿＿＿＿＿＿＿ことになっている。</a:t>
            </a:r>
            <a:endParaRPr lang="en-US" altLang="ja-JP" dirty="0"/>
          </a:p>
          <a:p>
            <a:r>
              <a:rPr lang="en-US" dirty="0"/>
              <a:t>MIT</a:t>
            </a:r>
            <a:r>
              <a:rPr lang="ja-JP" altLang="en-US" dirty="0"/>
              <a:t>を卒業するためには、＿＿＿＿＿＿＿＿＿＿ことになっている。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494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BF9C3227-4B3F-0E10-C13B-5805FE87D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2147094"/>
            <a:ext cx="8534400" cy="3708400"/>
          </a:xfrm>
        </p:spPr>
      </p:pic>
    </p:spTree>
    <p:extLst>
      <p:ext uri="{BB962C8B-B14F-4D97-AF65-F5344CB8AC3E}">
        <p14:creationId xmlns:p14="http://schemas.microsoft.com/office/powerpoint/2010/main" val="4252178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3082</TotalTime>
  <Words>1923</Words>
  <Application>Microsoft Macintosh PowerPoint</Application>
  <PresentationFormat>Widescreen</PresentationFormat>
  <Paragraphs>158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Verdana</vt:lpstr>
      <vt:lpstr>Office Theme</vt:lpstr>
      <vt:lpstr>第6課文法</vt:lpstr>
      <vt:lpstr>PowerPoint Presentation</vt:lpstr>
      <vt:lpstr>1.〜に気がつく　（realized/notice）</vt:lpstr>
      <vt:lpstr>PowerPoint Presentation</vt:lpstr>
      <vt:lpstr>2. ~ Verb (non-past)ように{願う（ねがう）、祈る（いのる）}</vt:lpstr>
      <vt:lpstr>PowerPoint Presentation</vt:lpstr>
      <vt:lpstr>3. Noun も Verb ば、Noun も Verb</vt:lpstr>
      <vt:lpstr>PowerPoint Presentation</vt:lpstr>
      <vt:lpstr>4. ~のだろうか (self-addressed question: I wonder if ~)</vt:lpstr>
      <vt:lpstr>PowerPoint Presentation</vt:lpstr>
      <vt:lpstr>5. そんな・こんな・あんな + Noun</vt:lpstr>
      <vt:lpstr>    それぞれ　(each)     それぞれ + predicate     それぞれのNoun</vt:lpstr>
      <vt:lpstr>PowerPoint Presentation</vt:lpstr>
      <vt:lpstr>PowerPoint Presentation</vt:lpstr>
      <vt:lpstr>8. Verb-stem +続ける（つづける）(keep doing such-and-such; continue doing such-and-such)</vt:lpstr>
      <vt:lpstr>PowerPoint Presentation</vt:lpstr>
      <vt:lpstr>9. ~ばかり (nothing but ~)</vt:lpstr>
      <vt:lpstr>PowerPoint Presentation</vt:lpstr>
      <vt:lpstr>10. 真（ま、まっ）</vt:lpstr>
      <vt:lpstr>PowerPoint Presentation</vt:lpstr>
      <vt:lpstr>11. ~わけだ (that’s why…..)</vt:lpstr>
      <vt:lpstr>PowerPoint Presentation</vt:lpstr>
      <vt:lpstr>PowerPoint Presentation</vt:lpstr>
      <vt:lpstr>PowerPoint Presentation</vt:lpstr>
      <vt:lpstr>12. Nounでよければ　（Nounでよかったら）</vt:lpstr>
      <vt:lpstr>PowerPoint Presentation</vt:lpstr>
      <vt:lpstr>13. 結構（けっこう）(“higher than/more than/better than expected”)</vt:lpstr>
      <vt:lpstr>PowerPoint Presentation</vt:lpstr>
      <vt:lpstr>14. なかなかadjective</vt:lpstr>
      <vt:lpstr>15. そう言えば (talking about that…)</vt:lpstr>
      <vt:lpstr>PowerPoint Presentation</vt:lpstr>
      <vt:lpstr>16. 〜ということ　(the fact that…..)</vt:lpstr>
      <vt:lpstr>PowerPoint Presentation</vt:lpstr>
      <vt:lpstr>17. ~は~と なっている (has been decided)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 Japanese VI Tobira 第6課文法</dc:title>
  <dc:subject/>
  <dc:creator>Takako Aikawa</dc:creator>
  <cp:keywords/>
  <dc:description/>
  <cp:lastModifiedBy>H. Sharon Lin</cp:lastModifiedBy>
  <cp:revision>39</cp:revision>
  <cp:lastPrinted>2016-02-05T13:09:41Z</cp:lastPrinted>
  <dcterms:created xsi:type="dcterms:W3CDTF">2016-02-03T14:45:26Z</dcterms:created>
  <dcterms:modified xsi:type="dcterms:W3CDTF">2024-01-17T04:14:47Z</dcterms:modified>
  <cp:category/>
</cp:coreProperties>
</file>