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2" r:id="rId2"/>
    <p:sldId id="448" r:id="rId3"/>
    <p:sldId id="472" r:id="rId4"/>
    <p:sldId id="479" r:id="rId5"/>
    <p:sldId id="471" r:id="rId6"/>
    <p:sldId id="419" r:id="rId7"/>
    <p:sldId id="484" r:id="rId8"/>
    <p:sldId id="473" r:id="rId9"/>
    <p:sldId id="457" r:id="rId10"/>
    <p:sldId id="459" r:id="rId11"/>
    <p:sldId id="460" r:id="rId12"/>
    <p:sldId id="462" r:id="rId13"/>
    <p:sldId id="461" r:id="rId14"/>
    <p:sldId id="463" r:id="rId15"/>
    <p:sldId id="488" r:id="rId16"/>
    <p:sldId id="478" r:id="rId17"/>
    <p:sldId id="474" r:id="rId18"/>
    <p:sldId id="480" r:id="rId19"/>
    <p:sldId id="481" r:id="rId20"/>
    <p:sldId id="483" r:id="rId21"/>
    <p:sldId id="485" r:id="rId22"/>
    <p:sldId id="486" r:id="rId23"/>
    <p:sldId id="489" r:id="rId24"/>
  </p:sldIdLst>
  <p:sldSz cx="9144000" cy="6858000" type="screen4x3"/>
  <p:notesSz cx="7315200" cy="9601200"/>
  <p:custDataLst>
    <p:tags r:id="rId27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gray" frameSlides="1"/>
  <p:clrMru>
    <a:srgbClr val="5B98D2"/>
    <a:srgbClr val="FF0000"/>
    <a:srgbClr val="ABDDB0"/>
    <a:srgbClr val="D9AFCD"/>
    <a:srgbClr val="E2B6A2"/>
    <a:srgbClr val="F6E8E2"/>
    <a:srgbClr val="FFFFFF"/>
    <a:srgbClr val="7AC2C8"/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704" autoAdjust="0"/>
  </p:normalViewPr>
  <p:slideViewPr>
    <p:cSldViewPr>
      <p:cViewPr>
        <p:scale>
          <a:sx n="90" d="100"/>
          <a:sy n="90" d="100"/>
        </p:scale>
        <p:origin x="-1188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50 - Lasers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21832908-DFC8-3247-AEFA-45BA5D8A9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dirty="0" smtClean="0"/>
              <a:t>6.007 – OCW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09476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91500EAC-026F-B142-8B9A-ADE5544F9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17457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fld id="{2A4D7D2E-2E41-4B44-B7BD-8E26C42633DB}" type="slidenum">
              <a:rPr lang="en-US" sz="1300">
                <a:latin typeface="Arial" charset="0"/>
              </a:rPr>
              <a:pPr eaLnBrk="1" hangingPunct="1"/>
              <a:t>6</a:t>
            </a:fld>
            <a:endParaRPr lang="en-US" sz="1300">
              <a:latin typeface="Arial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fld id="{47D5CD1F-01F9-7749-9C6C-42AD4A1B164F}" type="slidenum">
              <a:rPr lang="en-US" sz="1300">
                <a:latin typeface="Arial" charset="0"/>
              </a:rPr>
              <a:pPr eaLnBrk="1" hangingPunct="1"/>
              <a:t>13</a:t>
            </a:fld>
            <a:endParaRPr lang="en-US" sz="1300">
              <a:latin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fld id="{B70E8F9E-ADAD-9641-AD12-C40243340101}" type="slidenum">
              <a:rPr lang="en-US" sz="1300">
                <a:latin typeface="Arial" charset="0"/>
              </a:rPr>
              <a:pPr eaLnBrk="1" hangingPunct="1"/>
              <a:t>19</a:t>
            </a:fld>
            <a:endParaRPr lang="en-US" sz="1300">
              <a:latin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1" tIns="48324" rIns="96651" bIns="48324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F22EE-CCBB-5B4A-A716-434351456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4905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A7B2C-B20E-7845-BEB0-6546258F3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6350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6B69F-66F0-6341-8236-0F36F60BF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9656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27331-9850-EB4A-959C-B810759F0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231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E1A56-5A07-4B4B-B56C-80454325C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3625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A2F8D-B4F1-CC46-B855-94C657643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1315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2D39E-AC6F-8B45-B7C9-E24DEF1DA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216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646A1-737B-9149-92FA-13F50109AC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2896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65D4-AF68-6F4E-AD2F-5C49C9886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8834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84015-8250-404D-9441-10AB685DC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6597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E5A2B-B6DD-2C4D-95CE-2DEC4DC07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872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7DA0C-503A-BE4E-A86C-5091A9460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3898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C082899-3D18-7A4B-B3A0-B45F38B50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em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jpe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8.xml"/><Relationship Id="rId7" Type="http://schemas.openxmlformats.org/officeDocument/2006/relationships/image" Target="../media/image5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5.jpeg"/><Relationship Id="rId4" Type="http://schemas.openxmlformats.org/officeDocument/2006/relationships/tags" Target="../tags/tag9.xml"/><Relationship Id="rId9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oleObject" Target="../embeddings/oleObject2.bin"/><Relationship Id="rId7" Type="http://schemas.openxmlformats.org/officeDocument/2006/relationships/image" Target="../media/image59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8.emf"/><Relationship Id="rId11" Type="http://schemas.openxmlformats.org/officeDocument/2006/relationships/image" Target="../media/image63.emf"/><Relationship Id="rId5" Type="http://schemas.openxmlformats.org/officeDocument/2006/relationships/image" Target="../media/image57.jpeg"/><Relationship Id="rId10" Type="http://schemas.openxmlformats.org/officeDocument/2006/relationships/image" Target="../media/image62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61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18" Type="http://schemas.openxmlformats.org/officeDocument/2006/relationships/image" Target="../media/image79.jpeg"/><Relationship Id="rId3" Type="http://schemas.openxmlformats.org/officeDocument/2006/relationships/image" Target="../media/image64.png"/><Relationship Id="rId21" Type="http://schemas.openxmlformats.org/officeDocument/2006/relationships/image" Target="../media/image82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17" Type="http://schemas.openxmlformats.org/officeDocument/2006/relationships/image" Target="../media/image7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7.jpeg"/><Relationship Id="rId20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5" Type="http://schemas.openxmlformats.org/officeDocument/2006/relationships/image" Target="../media/image76.jpeg"/><Relationship Id="rId23" Type="http://schemas.openxmlformats.org/officeDocument/2006/relationships/image" Target="../media/image84.jpeg"/><Relationship Id="rId10" Type="http://schemas.openxmlformats.org/officeDocument/2006/relationships/image" Target="../media/image71.jpeg"/><Relationship Id="rId19" Type="http://schemas.openxmlformats.org/officeDocument/2006/relationships/image" Target="../media/image80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Relationship Id="rId22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1.jpeg"/><Relationship Id="rId3" Type="http://schemas.openxmlformats.org/officeDocument/2006/relationships/tags" Target="../tags/tag12.xml"/><Relationship Id="rId7" Type="http://schemas.openxmlformats.org/officeDocument/2006/relationships/image" Target="../media/image86.png"/><Relationship Id="rId12" Type="http://schemas.openxmlformats.org/officeDocument/2006/relationships/hyperlink" Target="http://www.rle.mit.edu/thz/" TargetMode="Externa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85.jpeg"/><Relationship Id="rId11" Type="http://schemas.openxmlformats.org/officeDocument/2006/relationships/image" Target="../media/image90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89.wmf"/><Relationship Id="rId4" Type="http://schemas.openxmlformats.org/officeDocument/2006/relationships/tags" Target="../tags/tag13.xml"/><Relationship Id="rId9" Type="http://schemas.openxmlformats.org/officeDocument/2006/relationships/image" Target="../media/image88.jpeg"/><Relationship Id="rId1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7" Type="http://schemas.openxmlformats.org/officeDocument/2006/relationships/image" Target="../media/image98.em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emf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ocw.mit.edu/terms" TargetMode="External"/><Relationship Id="rId2" Type="http://schemas.openxmlformats.org/officeDocument/2006/relationships/hyperlink" Target="http://ocw.mit.edu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gif"/><Relationship Id="rId7" Type="http://schemas.openxmlformats.org/officeDocument/2006/relationships/image" Target="../media/image18.em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gif"/><Relationship Id="rId3" Type="http://schemas.openxmlformats.org/officeDocument/2006/relationships/tags" Target="../tags/tag5.xml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gif"/><Relationship Id="rId11" Type="http://schemas.openxmlformats.org/officeDocument/2006/relationships/image" Target="../media/image26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5.g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fun with TIR.jpg"/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3657600" cy="274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581400" y="1219200"/>
            <a:ext cx="1260475" cy="595312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en-US" sz="28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Lasers</a:t>
            </a:r>
            <a:endParaRPr lang="en-US" i="1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438400" y="1752600"/>
            <a:ext cx="3586238" cy="185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Stimulated Emission</a:t>
            </a:r>
          </a:p>
          <a:p>
            <a:pPr>
              <a:lnSpc>
                <a:spcPct val="120000"/>
              </a:lnSpc>
            </a:pPr>
            <a:r>
              <a:rPr lang="en-US" dirty="0"/>
              <a:t>Lasers: Trapping </a:t>
            </a:r>
            <a:r>
              <a:rPr lang="en-US" dirty="0">
                <a:solidFill>
                  <a:srgbClr val="000000"/>
                </a:solidFill>
              </a:rPr>
              <a:t>Photons</a:t>
            </a:r>
          </a:p>
          <a:p>
            <a:pPr>
              <a:lnSpc>
                <a:spcPct val="120000"/>
              </a:lnSpc>
            </a:pPr>
            <a:r>
              <a:rPr lang="en-US" dirty="0"/>
              <a:t>Terahertz Lasers</a:t>
            </a:r>
          </a:p>
          <a:p>
            <a:pPr>
              <a:lnSpc>
                <a:spcPct val="120000"/>
              </a:lnSpc>
            </a:pPr>
            <a:r>
              <a:rPr lang="en-US" dirty="0"/>
              <a:t>Course Overview</a:t>
            </a: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2322513" y="3001963"/>
            <a:ext cx="1841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20000"/>
              </a:lnSpc>
            </a:pPr>
            <a:endParaRPr lang="en-US" sz="1800"/>
          </a:p>
          <a:p>
            <a:pPr algn="l" eaLnBrk="1" hangingPunct="1">
              <a:lnSpc>
                <a:spcPct val="120000"/>
              </a:lnSpc>
            </a:pP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/>
          <p:cNvSpPr>
            <a:spLocks noChangeArrowheads="1"/>
          </p:cNvSpPr>
          <p:nvPr/>
        </p:nvSpPr>
        <p:spPr bwMode="auto">
          <a:xfrm>
            <a:off x="1641475" y="381000"/>
            <a:ext cx="5826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400" i="1" u="sng"/>
              <a:t>Reverse Absorption: Stimulated Emission</a:t>
            </a:r>
            <a:endParaRPr lang="en-US" sz="2000" i="1" u="sng"/>
          </a:p>
        </p:txBody>
      </p:sp>
      <p:pic>
        <p:nvPicPr>
          <p:cNvPr id="27650" name="Picture 4" descr="absnew"/>
          <p:cNvPicPr>
            <a:picLocks noChangeAspect="1" noChangeArrowheads="1" noCrop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43053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117" name="Picture 5" descr="ampok"/>
          <p:cNvPicPr>
            <a:picLocks noChangeAspect="1" noChangeArrowheads="1" noCrop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867025"/>
            <a:ext cx="34575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1695450" y="1905000"/>
            <a:ext cx="153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/>
              <a:t>ABSORPTION</a:t>
            </a:r>
          </a:p>
        </p:txBody>
      </p:sp>
      <p:sp>
        <p:nvSpPr>
          <p:cNvPr id="602119" name="Text Box 7"/>
          <p:cNvSpPr txBox="1">
            <a:spLocks noChangeArrowheads="1"/>
          </p:cNvSpPr>
          <p:nvPr/>
        </p:nvSpPr>
        <p:spPr bwMode="auto">
          <a:xfrm>
            <a:off x="5646738" y="1905000"/>
            <a:ext cx="2519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/>
              <a:t>STIMULATED EMISSION</a:t>
            </a:r>
          </a:p>
        </p:txBody>
      </p:sp>
      <p:sp>
        <p:nvSpPr>
          <p:cNvPr id="602120" name="Text Box 8"/>
          <p:cNvSpPr txBox="1">
            <a:spLocks noChangeArrowheads="1"/>
          </p:cNvSpPr>
          <p:nvPr/>
        </p:nvSpPr>
        <p:spPr bwMode="auto">
          <a:xfrm>
            <a:off x="1447800" y="4876800"/>
            <a:ext cx="624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How do you choose the color, direction, and phase </a:t>
            </a:r>
            <a:br>
              <a:rPr lang="en-US" sz="1800"/>
            </a:br>
            <a:r>
              <a:rPr lang="en-US" sz="1800"/>
              <a:t>of the generated photon ?</a:t>
            </a:r>
          </a:p>
        </p:txBody>
      </p:sp>
      <p:sp>
        <p:nvSpPr>
          <p:cNvPr id="602121" name="Text Box 9"/>
          <p:cNvSpPr txBox="1">
            <a:spLocks noChangeArrowheads="1"/>
          </p:cNvSpPr>
          <p:nvPr/>
        </p:nvSpPr>
        <p:spPr bwMode="auto">
          <a:xfrm>
            <a:off x="1687513" y="5892800"/>
            <a:ext cx="57515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5B98D2"/>
                </a:solidFill>
              </a:rPr>
              <a:t>GENERATED PHOTON IS </a:t>
            </a:r>
            <a:br>
              <a:rPr lang="en-US" sz="1800" b="1" dirty="0">
                <a:solidFill>
                  <a:srgbClr val="5B98D2"/>
                </a:solidFill>
              </a:rPr>
            </a:br>
            <a:r>
              <a:rPr lang="en-US" sz="1800" b="1" dirty="0">
                <a:solidFill>
                  <a:srgbClr val="5B98D2"/>
                </a:solidFill>
              </a:rPr>
              <a:t>AN </a:t>
            </a:r>
            <a:r>
              <a:rPr lang="en-US" sz="1800" b="1" u="sng" dirty="0">
                <a:solidFill>
                  <a:srgbClr val="5B98D2"/>
                </a:solidFill>
              </a:rPr>
              <a:t>EXACT DUPLICATE</a:t>
            </a:r>
            <a:r>
              <a:rPr lang="en-US" sz="1800" b="1" dirty="0">
                <a:solidFill>
                  <a:srgbClr val="5B98D2"/>
                </a:solidFill>
              </a:rPr>
              <a:t> OF THE INCOMING PHOTON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0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0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0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119" grpId="0"/>
      <p:bldP spid="602120" grpId="0"/>
      <p:bldP spid="6021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ChangeArrowheads="1"/>
          </p:cNvSpPr>
          <p:nvPr/>
        </p:nvSpPr>
        <p:spPr bwMode="auto">
          <a:xfrm>
            <a:off x="1377950" y="246063"/>
            <a:ext cx="6383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400" i="1" u="sng"/>
              <a:t>Quantum Mechanics and Stimulated Emission</a:t>
            </a:r>
            <a:endParaRPr lang="en-US" sz="2000" i="1" u="sng"/>
          </a:p>
        </p:txBody>
      </p:sp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228600" y="838200"/>
            <a:ext cx="4325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/>
              <a:t>Pauli Exclusion and electrons (fermions)</a:t>
            </a: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4613275" y="838200"/>
            <a:ext cx="4603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/>
              <a:t>Stimulated emission and photons (bosons)</a:t>
            </a:r>
          </a:p>
        </p:txBody>
      </p:sp>
      <p:sp>
        <p:nvSpPr>
          <p:cNvPr id="28676" name="Rectangle 10"/>
          <p:cNvSpPr>
            <a:spLocks noChangeArrowheads="1"/>
          </p:cNvSpPr>
          <p:nvPr/>
        </p:nvSpPr>
        <p:spPr bwMode="auto">
          <a:xfrm>
            <a:off x="1011882" y="1371600"/>
            <a:ext cx="2146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i="1" dirty="0">
                <a:solidFill>
                  <a:srgbClr val="5B98D2"/>
                </a:solidFill>
              </a:rPr>
              <a:t>‘</a:t>
            </a:r>
            <a:r>
              <a:rPr lang="en-US" altLang="ja-JP" i="1" dirty="0">
                <a:solidFill>
                  <a:srgbClr val="5B98D2"/>
                </a:solidFill>
              </a:rPr>
              <a:t>Two is a crowd !</a:t>
            </a:r>
            <a:r>
              <a:rPr lang="ja-JP" altLang="en-US" i="1" dirty="0">
                <a:solidFill>
                  <a:srgbClr val="5B98D2"/>
                </a:solidFill>
              </a:rPr>
              <a:t>’</a:t>
            </a:r>
            <a:endParaRPr lang="en-US" i="1" dirty="0">
              <a:solidFill>
                <a:srgbClr val="5B98D2"/>
              </a:solidFill>
            </a:endParaRPr>
          </a:p>
        </p:txBody>
      </p:sp>
      <p:sp>
        <p:nvSpPr>
          <p:cNvPr id="28677" name="Rectangle 11"/>
          <p:cNvSpPr>
            <a:spLocks noChangeArrowheads="1"/>
          </p:cNvSpPr>
          <p:nvPr/>
        </p:nvSpPr>
        <p:spPr bwMode="auto">
          <a:xfrm>
            <a:off x="5405487" y="1371600"/>
            <a:ext cx="2868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i="1" dirty="0">
                <a:solidFill>
                  <a:srgbClr val="5B98D2"/>
                </a:solidFill>
              </a:rPr>
              <a:t>‘</a:t>
            </a:r>
            <a:r>
              <a:rPr lang="en-US" altLang="ja-JP" i="1" dirty="0">
                <a:solidFill>
                  <a:srgbClr val="5B98D2"/>
                </a:solidFill>
              </a:rPr>
              <a:t>The More the Merrier !</a:t>
            </a:r>
            <a:r>
              <a:rPr lang="ja-JP" altLang="en-US" i="1" dirty="0">
                <a:solidFill>
                  <a:srgbClr val="5B98D2"/>
                </a:solidFill>
              </a:rPr>
              <a:t>’</a:t>
            </a:r>
            <a:endParaRPr lang="en-US" i="1" dirty="0">
              <a:solidFill>
                <a:srgbClr val="5B98D2"/>
              </a:solidFill>
            </a:endParaRPr>
          </a:p>
        </p:txBody>
      </p:sp>
      <p:grpSp>
        <p:nvGrpSpPr>
          <p:cNvPr id="2" name="Group 297"/>
          <p:cNvGrpSpPr>
            <a:grpSpLocks/>
          </p:cNvGrpSpPr>
          <p:nvPr/>
        </p:nvGrpSpPr>
        <p:grpSpPr bwMode="auto">
          <a:xfrm>
            <a:off x="7696200" y="1905000"/>
            <a:ext cx="1371600" cy="4572000"/>
            <a:chOff x="4848" y="1200"/>
            <a:chExt cx="864" cy="2880"/>
          </a:xfrm>
        </p:grpSpPr>
        <p:grpSp>
          <p:nvGrpSpPr>
            <p:cNvPr id="28767" name="Group 25"/>
            <p:cNvGrpSpPr>
              <a:grpSpLocks/>
            </p:cNvGrpSpPr>
            <p:nvPr/>
          </p:nvGrpSpPr>
          <p:grpSpPr bwMode="auto">
            <a:xfrm>
              <a:off x="4848" y="1200"/>
              <a:ext cx="864" cy="672"/>
              <a:chOff x="816" y="2352"/>
              <a:chExt cx="912" cy="720"/>
            </a:xfrm>
          </p:grpSpPr>
          <p:pic>
            <p:nvPicPr>
              <p:cNvPr id="28798" name="Picture 13" descr="nametag"/>
              <p:cNvPicPr>
                <a:picLocks noChangeAspect="1" noChangeArrowheads="1"/>
              </p:cNvPicPr>
              <p:nvPr/>
            </p:nvPicPr>
            <p:blipFill>
              <a:blip r:embed="rId2" cstate="email">
                <a:grayscl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339"/>
              <a:stretch>
                <a:fillRect/>
              </a:stretch>
            </p:blipFill>
            <p:spPr bwMode="auto">
              <a:xfrm>
                <a:off x="816" y="2352"/>
                <a:ext cx="912" cy="5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799" name="Rectangle 14"/>
              <p:cNvSpPr>
                <a:spLocks noChangeArrowheads="1"/>
              </p:cNvSpPr>
              <p:nvPr/>
            </p:nvSpPr>
            <p:spPr bwMode="auto">
              <a:xfrm>
                <a:off x="816" y="2568"/>
                <a:ext cx="907" cy="33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r>
                  <a:rPr lang="en-US" sz="1400" b="1"/>
                  <a:t>             </a:t>
                </a:r>
                <a:r>
                  <a:rPr lang="en-US" sz="1600" b="1"/>
                  <a:t>boson</a:t>
                </a:r>
              </a:p>
            </p:txBody>
          </p:sp>
          <p:sp>
            <p:nvSpPr>
              <p:cNvPr id="28800" name="Oval 15"/>
              <p:cNvSpPr>
                <a:spLocks noChangeArrowheads="1"/>
              </p:cNvSpPr>
              <p:nvPr/>
            </p:nvSpPr>
            <p:spPr bwMode="auto">
              <a:xfrm>
                <a:off x="946" y="2683"/>
                <a:ext cx="33" cy="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01" name="Oval 16"/>
              <p:cNvSpPr>
                <a:spLocks noChangeArrowheads="1"/>
              </p:cNvSpPr>
              <p:nvPr/>
            </p:nvSpPr>
            <p:spPr bwMode="auto">
              <a:xfrm>
                <a:off x="1077" y="2683"/>
                <a:ext cx="32" cy="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02" name="Freeform 17"/>
              <p:cNvSpPr>
                <a:spLocks/>
              </p:cNvSpPr>
              <p:nvPr/>
            </p:nvSpPr>
            <p:spPr bwMode="auto">
              <a:xfrm>
                <a:off x="881" y="2803"/>
                <a:ext cx="261" cy="30"/>
              </a:xfrm>
              <a:custGeom>
                <a:avLst/>
                <a:gdLst>
                  <a:gd name="T0" fmla="*/ 0 w 384"/>
                  <a:gd name="T1" fmla="*/ 0 h 48"/>
                  <a:gd name="T2" fmla="*/ 19 w 384"/>
                  <a:gd name="T3" fmla="*/ 3 h 48"/>
                  <a:gd name="T4" fmla="*/ 38 w 384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48"/>
                  <a:gd name="T11" fmla="*/ 384 w 384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48">
                    <a:moveTo>
                      <a:pt x="0" y="0"/>
                    </a:moveTo>
                    <a:cubicBezTo>
                      <a:pt x="64" y="24"/>
                      <a:pt x="128" y="48"/>
                      <a:pt x="192" y="48"/>
                    </a:cubicBezTo>
                    <a:cubicBezTo>
                      <a:pt x="256" y="48"/>
                      <a:pt x="320" y="24"/>
                      <a:pt x="384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3" name="Line 18"/>
              <p:cNvSpPr>
                <a:spLocks noChangeShapeType="1"/>
              </p:cNvSpPr>
              <p:nvPr/>
            </p:nvSpPr>
            <p:spPr bwMode="auto">
              <a:xfrm flipH="1">
                <a:off x="1123" y="2929"/>
                <a:ext cx="65" cy="1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4" name="Line 19"/>
              <p:cNvSpPr>
                <a:spLocks noChangeShapeType="1"/>
              </p:cNvSpPr>
              <p:nvPr/>
            </p:nvSpPr>
            <p:spPr bwMode="auto">
              <a:xfrm flipH="1" flipV="1">
                <a:off x="1025" y="3019"/>
                <a:ext cx="98" cy="3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5" name="Line 20"/>
              <p:cNvSpPr>
                <a:spLocks noChangeShapeType="1"/>
              </p:cNvSpPr>
              <p:nvPr/>
            </p:nvSpPr>
            <p:spPr bwMode="auto">
              <a:xfrm rot="19001081" flipH="1">
                <a:off x="1225" y="2937"/>
                <a:ext cx="65" cy="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6" name="Line 21"/>
              <p:cNvSpPr>
                <a:spLocks noChangeShapeType="1"/>
              </p:cNvSpPr>
              <p:nvPr/>
            </p:nvSpPr>
            <p:spPr bwMode="auto">
              <a:xfrm rot="-2598919" flipH="1" flipV="1">
                <a:off x="1165" y="3024"/>
                <a:ext cx="107" cy="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768" name="Group 86"/>
            <p:cNvGrpSpPr>
              <a:grpSpLocks/>
            </p:cNvGrpSpPr>
            <p:nvPr/>
          </p:nvGrpSpPr>
          <p:grpSpPr bwMode="auto">
            <a:xfrm>
              <a:off x="4848" y="1920"/>
              <a:ext cx="864" cy="672"/>
              <a:chOff x="816" y="2352"/>
              <a:chExt cx="912" cy="720"/>
            </a:xfrm>
          </p:grpSpPr>
          <p:pic>
            <p:nvPicPr>
              <p:cNvPr id="28789" name="Picture 87" descr="nametag"/>
              <p:cNvPicPr>
                <a:picLocks noChangeAspect="1" noChangeArrowheads="1"/>
              </p:cNvPicPr>
              <p:nvPr/>
            </p:nvPicPr>
            <p:blipFill>
              <a:blip r:embed="rId2" cstate="email">
                <a:grayscl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339"/>
              <a:stretch>
                <a:fillRect/>
              </a:stretch>
            </p:blipFill>
            <p:spPr bwMode="auto">
              <a:xfrm>
                <a:off x="816" y="2352"/>
                <a:ext cx="912" cy="5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790" name="Rectangle 88"/>
              <p:cNvSpPr>
                <a:spLocks noChangeArrowheads="1"/>
              </p:cNvSpPr>
              <p:nvPr/>
            </p:nvSpPr>
            <p:spPr bwMode="auto">
              <a:xfrm>
                <a:off x="816" y="2568"/>
                <a:ext cx="907" cy="33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r>
                  <a:rPr lang="en-US" sz="1400" b="1"/>
                  <a:t>             </a:t>
                </a:r>
                <a:r>
                  <a:rPr lang="en-US" sz="1600" b="1"/>
                  <a:t>Boson</a:t>
                </a:r>
              </a:p>
            </p:txBody>
          </p:sp>
          <p:sp>
            <p:nvSpPr>
              <p:cNvPr id="28791" name="Oval 89"/>
              <p:cNvSpPr>
                <a:spLocks noChangeArrowheads="1"/>
              </p:cNvSpPr>
              <p:nvPr/>
            </p:nvSpPr>
            <p:spPr bwMode="auto">
              <a:xfrm>
                <a:off x="946" y="2683"/>
                <a:ext cx="33" cy="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92" name="Oval 90"/>
              <p:cNvSpPr>
                <a:spLocks noChangeArrowheads="1"/>
              </p:cNvSpPr>
              <p:nvPr/>
            </p:nvSpPr>
            <p:spPr bwMode="auto">
              <a:xfrm>
                <a:off x="1077" y="2683"/>
                <a:ext cx="32" cy="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93" name="Freeform 91"/>
              <p:cNvSpPr>
                <a:spLocks/>
              </p:cNvSpPr>
              <p:nvPr/>
            </p:nvSpPr>
            <p:spPr bwMode="auto">
              <a:xfrm>
                <a:off x="881" y="2803"/>
                <a:ext cx="261" cy="30"/>
              </a:xfrm>
              <a:custGeom>
                <a:avLst/>
                <a:gdLst>
                  <a:gd name="T0" fmla="*/ 0 w 384"/>
                  <a:gd name="T1" fmla="*/ 0 h 48"/>
                  <a:gd name="T2" fmla="*/ 19 w 384"/>
                  <a:gd name="T3" fmla="*/ 3 h 48"/>
                  <a:gd name="T4" fmla="*/ 38 w 384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48"/>
                  <a:gd name="T11" fmla="*/ 384 w 384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48">
                    <a:moveTo>
                      <a:pt x="0" y="0"/>
                    </a:moveTo>
                    <a:cubicBezTo>
                      <a:pt x="64" y="24"/>
                      <a:pt x="128" y="48"/>
                      <a:pt x="192" y="48"/>
                    </a:cubicBezTo>
                    <a:cubicBezTo>
                      <a:pt x="256" y="48"/>
                      <a:pt x="320" y="24"/>
                      <a:pt x="384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4" name="Line 92"/>
              <p:cNvSpPr>
                <a:spLocks noChangeShapeType="1"/>
              </p:cNvSpPr>
              <p:nvPr/>
            </p:nvSpPr>
            <p:spPr bwMode="auto">
              <a:xfrm flipH="1">
                <a:off x="1123" y="2929"/>
                <a:ext cx="65" cy="1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5" name="Line 93"/>
              <p:cNvSpPr>
                <a:spLocks noChangeShapeType="1"/>
              </p:cNvSpPr>
              <p:nvPr/>
            </p:nvSpPr>
            <p:spPr bwMode="auto">
              <a:xfrm flipH="1" flipV="1">
                <a:off x="1025" y="3019"/>
                <a:ext cx="98" cy="3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6" name="Line 94"/>
              <p:cNvSpPr>
                <a:spLocks noChangeShapeType="1"/>
              </p:cNvSpPr>
              <p:nvPr/>
            </p:nvSpPr>
            <p:spPr bwMode="auto">
              <a:xfrm rot="19001081" flipH="1">
                <a:off x="1225" y="2937"/>
                <a:ext cx="65" cy="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7" name="Line 95"/>
              <p:cNvSpPr>
                <a:spLocks noChangeShapeType="1"/>
              </p:cNvSpPr>
              <p:nvPr/>
            </p:nvSpPr>
            <p:spPr bwMode="auto">
              <a:xfrm rot="-2598919" flipH="1" flipV="1">
                <a:off x="1165" y="3024"/>
                <a:ext cx="107" cy="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769" name="Group 96"/>
            <p:cNvGrpSpPr>
              <a:grpSpLocks/>
            </p:cNvGrpSpPr>
            <p:nvPr/>
          </p:nvGrpSpPr>
          <p:grpSpPr bwMode="auto">
            <a:xfrm>
              <a:off x="4848" y="2640"/>
              <a:ext cx="864" cy="672"/>
              <a:chOff x="816" y="2352"/>
              <a:chExt cx="912" cy="720"/>
            </a:xfrm>
          </p:grpSpPr>
          <p:pic>
            <p:nvPicPr>
              <p:cNvPr id="28780" name="Picture 97" descr="nametag"/>
              <p:cNvPicPr>
                <a:picLocks noChangeAspect="1" noChangeArrowheads="1"/>
              </p:cNvPicPr>
              <p:nvPr/>
            </p:nvPicPr>
            <p:blipFill>
              <a:blip r:embed="rId2" cstate="email">
                <a:grayscl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339"/>
              <a:stretch>
                <a:fillRect/>
              </a:stretch>
            </p:blipFill>
            <p:spPr bwMode="auto">
              <a:xfrm>
                <a:off x="816" y="2352"/>
                <a:ext cx="912" cy="5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781" name="Rectangle 98"/>
              <p:cNvSpPr>
                <a:spLocks noChangeArrowheads="1"/>
              </p:cNvSpPr>
              <p:nvPr/>
            </p:nvSpPr>
            <p:spPr bwMode="auto">
              <a:xfrm>
                <a:off x="816" y="2568"/>
                <a:ext cx="907" cy="33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r>
                  <a:rPr lang="en-US" sz="1400" b="1"/>
                  <a:t>            </a:t>
                </a:r>
                <a:r>
                  <a:rPr lang="en-US" sz="1600" b="1"/>
                  <a:t>boson !</a:t>
                </a:r>
              </a:p>
            </p:txBody>
          </p:sp>
          <p:sp>
            <p:nvSpPr>
              <p:cNvPr id="28782" name="Oval 99"/>
              <p:cNvSpPr>
                <a:spLocks noChangeArrowheads="1"/>
              </p:cNvSpPr>
              <p:nvPr/>
            </p:nvSpPr>
            <p:spPr bwMode="auto">
              <a:xfrm>
                <a:off x="946" y="2683"/>
                <a:ext cx="33" cy="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83" name="Oval 100"/>
              <p:cNvSpPr>
                <a:spLocks noChangeArrowheads="1"/>
              </p:cNvSpPr>
              <p:nvPr/>
            </p:nvSpPr>
            <p:spPr bwMode="auto">
              <a:xfrm>
                <a:off x="1077" y="2683"/>
                <a:ext cx="32" cy="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84" name="Freeform 101"/>
              <p:cNvSpPr>
                <a:spLocks/>
              </p:cNvSpPr>
              <p:nvPr/>
            </p:nvSpPr>
            <p:spPr bwMode="auto">
              <a:xfrm>
                <a:off x="881" y="2803"/>
                <a:ext cx="261" cy="30"/>
              </a:xfrm>
              <a:custGeom>
                <a:avLst/>
                <a:gdLst>
                  <a:gd name="T0" fmla="*/ 0 w 384"/>
                  <a:gd name="T1" fmla="*/ 0 h 48"/>
                  <a:gd name="T2" fmla="*/ 19 w 384"/>
                  <a:gd name="T3" fmla="*/ 3 h 48"/>
                  <a:gd name="T4" fmla="*/ 38 w 384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48"/>
                  <a:gd name="T11" fmla="*/ 384 w 384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48">
                    <a:moveTo>
                      <a:pt x="0" y="0"/>
                    </a:moveTo>
                    <a:cubicBezTo>
                      <a:pt x="64" y="24"/>
                      <a:pt x="128" y="48"/>
                      <a:pt x="192" y="48"/>
                    </a:cubicBezTo>
                    <a:cubicBezTo>
                      <a:pt x="256" y="48"/>
                      <a:pt x="320" y="24"/>
                      <a:pt x="384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5" name="Line 102"/>
              <p:cNvSpPr>
                <a:spLocks noChangeShapeType="1"/>
              </p:cNvSpPr>
              <p:nvPr/>
            </p:nvSpPr>
            <p:spPr bwMode="auto">
              <a:xfrm flipH="1">
                <a:off x="1123" y="2929"/>
                <a:ext cx="65" cy="1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6" name="Line 103"/>
              <p:cNvSpPr>
                <a:spLocks noChangeShapeType="1"/>
              </p:cNvSpPr>
              <p:nvPr/>
            </p:nvSpPr>
            <p:spPr bwMode="auto">
              <a:xfrm flipH="1" flipV="1">
                <a:off x="1025" y="3019"/>
                <a:ext cx="98" cy="3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7" name="Line 104"/>
              <p:cNvSpPr>
                <a:spLocks noChangeShapeType="1"/>
              </p:cNvSpPr>
              <p:nvPr/>
            </p:nvSpPr>
            <p:spPr bwMode="auto">
              <a:xfrm rot="19001081" flipH="1">
                <a:off x="1225" y="2937"/>
                <a:ext cx="65" cy="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8" name="Line 105"/>
              <p:cNvSpPr>
                <a:spLocks noChangeShapeType="1"/>
              </p:cNvSpPr>
              <p:nvPr/>
            </p:nvSpPr>
            <p:spPr bwMode="auto">
              <a:xfrm rot="-2598919" flipH="1" flipV="1">
                <a:off x="1165" y="3024"/>
                <a:ext cx="107" cy="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770" name="Group 116"/>
            <p:cNvGrpSpPr>
              <a:grpSpLocks/>
            </p:cNvGrpSpPr>
            <p:nvPr/>
          </p:nvGrpSpPr>
          <p:grpSpPr bwMode="auto">
            <a:xfrm>
              <a:off x="4848" y="3408"/>
              <a:ext cx="864" cy="672"/>
              <a:chOff x="4608" y="3600"/>
              <a:chExt cx="864" cy="672"/>
            </a:xfrm>
          </p:grpSpPr>
          <p:pic>
            <p:nvPicPr>
              <p:cNvPr id="28771" name="Picture 107" descr="nametag"/>
              <p:cNvPicPr>
                <a:picLocks noChangeAspect="1" noChangeArrowheads="1"/>
              </p:cNvPicPr>
              <p:nvPr/>
            </p:nvPicPr>
            <p:blipFill>
              <a:blip r:embed="rId2" cstate="email">
                <a:grayscl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339"/>
              <a:stretch>
                <a:fillRect/>
              </a:stretch>
            </p:blipFill>
            <p:spPr bwMode="auto">
              <a:xfrm>
                <a:off x="4608" y="3600"/>
                <a:ext cx="864" cy="53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772" name="Rectangle 108"/>
              <p:cNvSpPr>
                <a:spLocks noChangeArrowheads="1"/>
              </p:cNvSpPr>
              <p:nvPr/>
            </p:nvSpPr>
            <p:spPr bwMode="auto">
              <a:xfrm flipV="1">
                <a:off x="4608" y="3802"/>
                <a:ext cx="859" cy="3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/>
                <a:r>
                  <a:rPr lang="en-US" sz="1600" b="1"/>
                  <a:t>Boson          </a:t>
                </a:r>
              </a:p>
            </p:txBody>
          </p:sp>
          <p:sp>
            <p:nvSpPr>
              <p:cNvPr id="28773" name="Oval 109"/>
              <p:cNvSpPr>
                <a:spLocks noChangeArrowheads="1"/>
              </p:cNvSpPr>
              <p:nvPr/>
            </p:nvSpPr>
            <p:spPr bwMode="auto">
              <a:xfrm>
                <a:off x="4731" y="3909"/>
                <a:ext cx="31" cy="2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74" name="Oval 110"/>
              <p:cNvSpPr>
                <a:spLocks noChangeArrowheads="1"/>
              </p:cNvSpPr>
              <p:nvPr/>
            </p:nvSpPr>
            <p:spPr bwMode="auto">
              <a:xfrm>
                <a:off x="4855" y="3909"/>
                <a:ext cx="31" cy="2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75" name="Freeform 111"/>
              <p:cNvSpPr>
                <a:spLocks/>
              </p:cNvSpPr>
              <p:nvPr/>
            </p:nvSpPr>
            <p:spPr bwMode="auto">
              <a:xfrm>
                <a:off x="4670" y="4021"/>
                <a:ext cx="247" cy="28"/>
              </a:xfrm>
              <a:custGeom>
                <a:avLst/>
                <a:gdLst>
                  <a:gd name="T0" fmla="*/ 0 w 384"/>
                  <a:gd name="T1" fmla="*/ 0 h 48"/>
                  <a:gd name="T2" fmla="*/ 14 w 384"/>
                  <a:gd name="T3" fmla="*/ 2 h 48"/>
                  <a:gd name="T4" fmla="*/ 27 w 384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48"/>
                  <a:gd name="T11" fmla="*/ 384 w 384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48">
                    <a:moveTo>
                      <a:pt x="0" y="0"/>
                    </a:moveTo>
                    <a:cubicBezTo>
                      <a:pt x="64" y="24"/>
                      <a:pt x="128" y="48"/>
                      <a:pt x="192" y="48"/>
                    </a:cubicBezTo>
                    <a:cubicBezTo>
                      <a:pt x="256" y="48"/>
                      <a:pt x="320" y="24"/>
                      <a:pt x="384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6" name="Line 112"/>
              <p:cNvSpPr>
                <a:spLocks noChangeShapeType="1"/>
              </p:cNvSpPr>
              <p:nvPr/>
            </p:nvSpPr>
            <p:spPr bwMode="auto">
              <a:xfrm flipH="1">
                <a:off x="4899" y="4139"/>
                <a:ext cx="61" cy="11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7" name="Line 113"/>
              <p:cNvSpPr>
                <a:spLocks noChangeShapeType="1"/>
              </p:cNvSpPr>
              <p:nvPr/>
            </p:nvSpPr>
            <p:spPr bwMode="auto">
              <a:xfrm flipH="1" flipV="1">
                <a:off x="4806" y="4223"/>
                <a:ext cx="93" cy="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8" name="Line 114"/>
              <p:cNvSpPr>
                <a:spLocks noChangeShapeType="1"/>
              </p:cNvSpPr>
              <p:nvPr/>
            </p:nvSpPr>
            <p:spPr bwMode="auto">
              <a:xfrm rot="19001081" flipH="1">
                <a:off x="4995" y="4146"/>
                <a:ext cx="62" cy="7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9" name="Line 115"/>
              <p:cNvSpPr>
                <a:spLocks noChangeShapeType="1"/>
              </p:cNvSpPr>
              <p:nvPr/>
            </p:nvSpPr>
            <p:spPr bwMode="auto">
              <a:xfrm rot="-2598919" flipH="1" flipV="1">
                <a:off x="4939" y="4227"/>
                <a:ext cx="101" cy="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298"/>
          <p:cNvGrpSpPr>
            <a:grpSpLocks/>
          </p:cNvGrpSpPr>
          <p:nvPr/>
        </p:nvGrpSpPr>
        <p:grpSpPr bwMode="auto">
          <a:xfrm>
            <a:off x="4800600" y="2209800"/>
            <a:ext cx="2870200" cy="3657600"/>
            <a:chOff x="3024" y="1392"/>
            <a:chExt cx="1808" cy="2304"/>
          </a:xfrm>
        </p:grpSpPr>
        <p:grpSp>
          <p:nvGrpSpPr>
            <p:cNvPr id="28723" name="Group 46"/>
            <p:cNvGrpSpPr>
              <a:grpSpLocks/>
            </p:cNvGrpSpPr>
            <p:nvPr/>
          </p:nvGrpSpPr>
          <p:grpSpPr bwMode="auto">
            <a:xfrm>
              <a:off x="3120" y="1968"/>
              <a:ext cx="864" cy="672"/>
              <a:chOff x="816" y="2352"/>
              <a:chExt cx="912" cy="720"/>
            </a:xfrm>
          </p:grpSpPr>
          <p:pic>
            <p:nvPicPr>
              <p:cNvPr id="28758" name="Picture 47" descr="nametag"/>
              <p:cNvPicPr>
                <a:picLocks noChangeAspect="1" noChangeArrowheads="1"/>
              </p:cNvPicPr>
              <p:nvPr/>
            </p:nvPicPr>
            <p:blipFill>
              <a:blip r:embed="rId2" cstate="email">
                <a:grayscl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339"/>
              <a:stretch>
                <a:fillRect/>
              </a:stretch>
            </p:blipFill>
            <p:spPr bwMode="auto">
              <a:xfrm>
                <a:off x="816" y="2352"/>
                <a:ext cx="912" cy="5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759" name="Rectangle 48"/>
              <p:cNvSpPr>
                <a:spLocks noChangeArrowheads="1"/>
              </p:cNvSpPr>
              <p:nvPr/>
            </p:nvSpPr>
            <p:spPr bwMode="auto">
              <a:xfrm>
                <a:off x="816" y="2568"/>
                <a:ext cx="907" cy="33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r>
                  <a:rPr lang="en-US" sz="1400" b="1"/>
                  <a:t>             </a:t>
                </a:r>
                <a:r>
                  <a:rPr lang="en-US" sz="1600" b="1"/>
                  <a:t>also</a:t>
                </a:r>
              </a:p>
              <a:p>
                <a:r>
                  <a:rPr lang="en-US" sz="1600" b="1"/>
                  <a:t>           boson</a:t>
                </a:r>
              </a:p>
            </p:txBody>
          </p:sp>
          <p:sp>
            <p:nvSpPr>
              <p:cNvPr id="28760" name="Oval 49"/>
              <p:cNvSpPr>
                <a:spLocks noChangeArrowheads="1"/>
              </p:cNvSpPr>
              <p:nvPr/>
            </p:nvSpPr>
            <p:spPr bwMode="auto">
              <a:xfrm>
                <a:off x="946" y="2683"/>
                <a:ext cx="33" cy="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61" name="Oval 50"/>
              <p:cNvSpPr>
                <a:spLocks noChangeArrowheads="1"/>
              </p:cNvSpPr>
              <p:nvPr/>
            </p:nvSpPr>
            <p:spPr bwMode="auto">
              <a:xfrm>
                <a:off x="1077" y="2683"/>
                <a:ext cx="32" cy="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62" name="Freeform 51"/>
              <p:cNvSpPr>
                <a:spLocks/>
              </p:cNvSpPr>
              <p:nvPr/>
            </p:nvSpPr>
            <p:spPr bwMode="auto">
              <a:xfrm>
                <a:off x="881" y="2803"/>
                <a:ext cx="261" cy="30"/>
              </a:xfrm>
              <a:custGeom>
                <a:avLst/>
                <a:gdLst>
                  <a:gd name="T0" fmla="*/ 0 w 384"/>
                  <a:gd name="T1" fmla="*/ 0 h 48"/>
                  <a:gd name="T2" fmla="*/ 19 w 384"/>
                  <a:gd name="T3" fmla="*/ 3 h 48"/>
                  <a:gd name="T4" fmla="*/ 38 w 384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48"/>
                  <a:gd name="T11" fmla="*/ 384 w 384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48">
                    <a:moveTo>
                      <a:pt x="0" y="0"/>
                    </a:moveTo>
                    <a:cubicBezTo>
                      <a:pt x="64" y="24"/>
                      <a:pt x="128" y="48"/>
                      <a:pt x="192" y="48"/>
                    </a:cubicBezTo>
                    <a:cubicBezTo>
                      <a:pt x="256" y="48"/>
                      <a:pt x="320" y="24"/>
                      <a:pt x="384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63" name="Line 52"/>
              <p:cNvSpPr>
                <a:spLocks noChangeShapeType="1"/>
              </p:cNvSpPr>
              <p:nvPr/>
            </p:nvSpPr>
            <p:spPr bwMode="auto">
              <a:xfrm flipH="1">
                <a:off x="1123" y="2929"/>
                <a:ext cx="65" cy="1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64" name="Line 53"/>
              <p:cNvSpPr>
                <a:spLocks noChangeShapeType="1"/>
              </p:cNvSpPr>
              <p:nvPr/>
            </p:nvSpPr>
            <p:spPr bwMode="auto">
              <a:xfrm flipH="1" flipV="1">
                <a:off x="1025" y="3019"/>
                <a:ext cx="98" cy="3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65" name="Line 54"/>
              <p:cNvSpPr>
                <a:spLocks noChangeShapeType="1"/>
              </p:cNvSpPr>
              <p:nvPr/>
            </p:nvSpPr>
            <p:spPr bwMode="auto">
              <a:xfrm rot="19001081" flipH="1">
                <a:off x="1225" y="2937"/>
                <a:ext cx="65" cy="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66" name="Line 55"/>
              <p:cNvSpPr>
                <a:spLocks noChangeShapeType="1"/>
              </p:cNvSpPr>
              <p:nvPr/>
            </p:nvSpPr>
            <p:spPr bwMode="auto">
              <a:xfrm rot="-2598919" flipH="1" flipV="1">
                <a:off x="1165" y="3024"/>
                <a:ext cx="107" cy="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724" name="Group 56"/>
            <p:cNvGrpSpPr>
              <a:grpSpLocks/>
            </p:cNvGrpSpPr>
            <p:nvPr/>
          </p:nvGrpSpPr>
          <p:grpSpPr bwMode="auto">
            <a:xfrm>
              <a:off x="3024" y="2496"/>
              <a:ext cx="864" cy="672"/>
              <a:chOff x="816" y="2352"/>
              <a:chExt cx="912" cy="720"/>
            </a:xfrm>
          </p:grpSpPr>
          <p:pic>
            <p:nvPicPr>
              <p:cNvPr id="28749" name="Picture 57" descr="nametag"/>
              <p:cNvPicPr>
                <a:picLocks noChangeAspect="1" noChangeArrowheads="1"/>
              </p:cNvPicPr>
              <p:nvPr/>
            </p:nvPicPr>
            <p:blipFill>
              <a:blip r:embed="rId2" cstate="email">
                <a:grayscl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339"/>
              <a:stretch>
                <a:fillRect/>
              </a:stretch>
            </p:blipFill>
            <p:spPr bwMode="auto">
              <a:xfrm>
                <a:off x="816" y="2352"/>
                <a:ext cx="912" cy="5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750" name="Rectangle 58"/>
              <p:cNvSpPr>
                <a:spLocks noChangeArrowheads="1"/>
              </p:cNvSpPr>
              <p:nvPr/>
            </p:nvSpPr>
            <p:spPr bwMode="auto">
              <a:xfrm>
                <a:off x="816" y="2568"/>
                <a:ext cx="907" cy="33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r>
                  <a:rPr lang="en-US" sz="1400" b="1"/>
                  <a:t>             </a:t>
                </a:r>
                <a:r>
                  <a:rPr lang="en-US" sz="1600" b="1"/>
                  <a:t>also</a:t>
                </a:r>
              </a:p>
              <a:p>
                <a:r>
                  <a:rPr lang="en-US" sz="1600" b="1"/>
                  <a:t>           boson</a:t>
                </a:r>
              </a:p>
            </p:txBody>
          </p:sp>
          <p:sp>
            <p:nvSpPr>
              <p:cNvPr id="28751" name="Oval 59"/>
              <p:cNvSpPr>
                <a:spLocks noChangeArrowheads="1"/>
              </p:cNvSpPr>
              <p:nvPr/>
            </p:nvSpPr>
            <p:spPr bwMode="auto">
              <a:xfrm>
                <a:off x="946" y="2683"/>
                <a:ext cx="33" cy="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52" name="Oval 60"/>
              <p:cNvSpPr>
                <a:spLocks noChangeArrowheads="1"/>
              </p:cNvSpPr>
              <p:nvPr/>
            </p:nvSpPr>
            <p:spPr bwMode="auto">
              <a:xfrm>
                <a:off x="1077" y="2683"/>
                <a:ext cx="32" cy="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53" name="Freeform 61"/>
              <p:cNvSpPr>
                <a:spLocks/>
              </p:cNvSpPr>
              <p:nvPr/>
            </p:nvSpPr>
            <p:spPr bwMode="auto">
              <a:xfrm>
                <a:off x="881" y="2803"/>
                <a:ext cx="261" cy="30"/>
              </a:xfrm>
              <a:custGeom>
                <a:avLst/>
                <a:gdLst>
                  <a:gd name="T0" fmla="*/ 0 w 384"/>
                  <a:gd name="T1" fmla="*/ 0 h 48"/>
                  <a:gd name="T2" fmla="*/ 19 w 384"/>
                  <a:gd name="T3" fmla="*/ 3 h 48"/>
                  <a:gd name="T4" fmla="*/ 38 w 384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48"/>
                  <a:gd name="T11" fmla="*/ 384 w 384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48">
                    <a:moveTo>
                      <a:pt x="0" y="0"/>
                    </a:moveTo>
                    <a:cubicBezTo>
                      <a:pt x="64" y="24"/>
                      <a:pt x="128" y="48"/>
                      <a:pt x="192" y="48"/>
                    </a:cubicBezTo>
                    <a:cubicBezTo>
                      <a:pt x="256" y="48"/>
                      <a:pt x="320" y="24"/>
                      <a:pt x="384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54" name="Line 62"/>
              <p:cNvSpPr>
                <a:spLocks noChangeShapeType="1"/>
              </p:cNvSpPr>
              <p:nvPr/>
            </p:nvSpPr>
            <p:spPr bwMode="auto">
              <a:xfrm flipH="1">
                <a:off x="1123" y="2929"/>
                <a:ext cx="65" cy="1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55" name="Line 63"/>
              <p:cNvSpPr>
                <a:spLocks noChangeShapeType="1"/>
              </p:cNvSpPr>
              <p:nvPr/>
            </p:nvSpPr>
            <p:spPr bwMode="auto">
              <a:xfrm flipH="1" flipV="1">
                <a:off x="1025" y="3019"/>
                <a:ext cx="98" cy="3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56" name="Line 64"/>
              <p:cNvSpPr>
                <a:spLocks noChangeShapeType="1"/>
              </p:cNvSpPr>
              <p:nvPr/>
            </p:nvSpPr>
            <p:spPr bwMode="auto">
              <a:xfrm rot="19001081" flipH="1">
                <a:off x="1225" y="2937"/>
                <a:ext cx="65" cy="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57" name="Line 65"/>
              <p:cNvSpPr>
                <a:spLocks noChangeShapeType="1"/>
              </p:cNvSpPr>
              <p:nvPr/>
            </p:nvSpPr>
            <p:spPr bwMode="auto">
              <a:xfrm rot="-2598919" flipH="1" flipV="1">
                <a:off x="1165" y="3024"/>
                <a:ext cx="107" cy="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725" name="Group 66"/>
            <p:cNvGrpSpPr>
              <a:grpSpLocks/>
            </p:cNvGrpSpPr>
            <p:nvPr/>
          </p:nvGrpSpPr>
          <p:grpSpPr bwMode="auto">
            <a:xfrm>
              <a:off x="3264" y="2976"/>
              <a:ext cx="864" cy="672"/>
              <a:chOff x="816" y="2352"/>
              <a:chExt cx="912" cy="720"/>
            </a:xfrm>
          </p:grpSpPr>
          <p:pic>
            <p:nvPicPr>
              <p:cNvPr id="28740" name="Picture 67" descr="nametag"/>
              <p:cNvPicPr>
                <a:picLocks noChangeAspect="1" noChangeArrowheads="1"/>
              </p:cNvPicPr>
              <p:nvPr/>
            </p:nvPicPr>
            <p:blipFill>
              <a:blip r:embed="rId2" cstate="email">
                <a:grayscl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339"/>
              <a:stretch>
                <a:fillRect/>
              </a:stretch>
            </p:blipFill>
            <p:spPr bwMode="auto">
              <a:xfrm>
                <a:off x="816" y="2352"/>
                <a:ext cx="912" cy="5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741" name="Rectangle 68"/>
              <p:cNvSpPr>
                <a:spLocks noChangeArrowheads="1"/>
              </p:cNvSpPr>
              <p:nvPr/>
            </p:nvSpPr>
            <p:spPr bwMode="auto">
              <a:xfrm>
                <a:off x="816" y="2568"/>
                <a:ext cx="907" cy="33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r>
                  <a:rPr lang="en-US" sz="1400" b="1"/>
                  <a:t>             </a:t>
                </a:r>
                <a:r>
                  <a:rPr lang="en-US" sz="1600" b="1"/>
                  <a:t>also</a:t>
                </a:r>
              </a:p>
              <a:p>
                <a:r>
                  <a:rPr lang="en-US" sz="1600" b="1"/>
                  <a:t>           boson</a:t>
                </a:r>
              </a:p>
            </p:txBody>
          </p:sp>
          <p:sp>
            <p:nvSpPr>
              <p:cNvPr id="28742" name="Oval 69"/>
              <p:cNvSpPr>
                <a:spLocks noChangeArrowheads="1"/>
              </p:cNvSpPr>
              <p:nvPr/>
            </p:nvSpPr>
            <p:spPr bwMode="auto">
              <a:xfrm>
                <a:off x="946" y="2683"/>
                <a:ext cx="33" cy="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43" name="Oval 70"/>
              <p:cNvSpPr>
                <a:spLocks noChangeArrowheads="1"/>
              </p:cNvSpPr>
              <p:nvPr/>
            </p:nvSpPr>
            <p:spPr bwMode="auto">
              <a:xfrm>
                <a:off x="1077" y="2683"/>
                <a:ext cx="32" cy="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44" name="Freeform 71"/>
              <p:cNvSpPr>
                <a:spLocks/>
              </p:cNvSpPr>
              <p:nvPr/>
            </p:nvSpPr>
            <p:spPr bwMode="auto">
              <a:xfrm>
                <a:off x="881" y="2803"/>
                <a:ext cx="261" cy="30"/>
              </a:xfrm>
              <a:custGeom>
                <a:avLst/>
                <a:gdLst>
                  <a:gd name="T0" fmla="*/ 0 w 384"/>
                  <a:gd name="T1" fmla="*/ 0 h 48"/>
                  <a:gd name="T2" fmla="*/ 19 w 384"/>
                  <a:gd name="T3" fmla="*/ 3 h 48"/>
                  <a:gd name="T4" fmla="*/ 38 w 384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48"/>
                  <a:gd name="T11" fmla="*/ 384 w 384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48">
                    <a:moveTo>
                      <a:pt x="0" y="0"/>
                    </a:moveTo>
                    <a:cubicBezTo>
                      <a:pt x="64" y="24"/>
                      <a:pt x="128" y="48"/>
                      <a:pt x="192" y="48"/>
                    </a:cubicBezTo>
                    <a:cubicBezTo>
                      <a:pt x="256" y="48"/>
                      <a:pt x="320" y="24"/>
                      <a:pt x="384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45" name="Line 72"/>
              <p:cNvSpPr>
                <a:spLocks noChangeShapeType="1"/>
              </p:cNvSpPr>
              <p:nvPr/>
            </p:nvSpPr>
            <p:spPr bwMode="auto">
              <a:xfrm flipH="1">
                <a:off x="1123" y="2929"/>
                <a:ext cx="65" cy="1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46" name="Line 73"/>
              <p:cNvSpPr>
                <a:spLocks noChangeShapeType="1"/>
              </p:cNvSpPr>
              <p:nvPr/>
            </p:nvSpPr>
            <p:spPr bwMode="auto">
              <a:xfrm flipH="1" flipV="1">
                <a:off x="1025" y="3019"/>
                <a:ext cx="98" cy="3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47" name="Line 74"/>
              <p:cNvSpPr>
                <a:spLocks noChangeShapeType="1"/>
              </p:cNvSpPr>
              <p:nvPr/>
            </p:nvSpPr>
            <p:spPr bwMode="auto">
              <a:xfrm rot="19001081" flipH="1">
                <a:off x="1225" y="2937"/>
                <a:ext cx="65" cy="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48" name="Line 75"/>
              <p:cNvSpPr>
                <a:spLocks noChangeShapeType="1"/>
              </p:cNvSpPr>
              <p:nvPr/>
            </p:nvSpPr>
            <p:spPr bwMode="auto">
              <a:xfrm rot="-2598919" flipH="1" flipV="1">
                <a:off x="1165" y="3024"/>
                <a:ext cx="107" cy="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726" name="Group 76"/>
            <p:cNvGrpSpPr>
              <a:grpSpLocks/>
            </p:cNvGrpSpPr>
            <p:nvPr/>
          </p:nvGrpSpPr>
          <p:grpSpPr bwMode="auto">
            <a:xfrm>
              <a:off x="3024" y="1440"/>
              <a:ext cx="864" cy="672"/>
              <a:chOff x="816" y="2352"/>
              <a:chExt cx="912" cy="720"/>
            </a:xfrm>
          </p:grpSpPr>
          <p:pic>
            <p:nvPicPr>
              <p:cNvPr id="28731" name="Picture 77" descr="nametag"/>
              <p:cNvPicPr>
                <a:picLocks noChangeAspect="1" noChangeArrowheads="1"/>
              </p:cNvPicPr>
              <p:nvPr/>
            </p:nvPicPr>
            <p:blipFill>
              <a:blip r:embed="rId2" cstate="email">
                <a:grayscl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339"/>
              <a:stretch>
                <a:fillRect/>
              </a:stretch>
            </p:blipFill>
            <p:spPr bwMode="auto">
              <a:xfrm>
                <a:off x="816" y="2352"/>
                <a:ext cx="912" cy="5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732" name="Rectangle 78"/>
              <p:cNvSpPr>
                <a:spLocks noChangeArrowheads="1"/>
              </p:cNvSpPr>
              <p:nvPr/>
            </p:nvSpPr>
            <p:spPr bwMode="auto">
              <a:xfrm>
                <a:off x="816" y="2568"/>
                <a:ext cx="907" cy="33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r>
                  <a:rPr lang="en-US" sz="1400" b="1" dirty="0"/>
                  <a:t>             </a:t>
                </a:r>
                <a:r>
                  <a:rPr lang="en-US" sz="1600" b="1" dirty="0"/>
                  <a:t>also</a:t>
                </a:r>
              </a:p>
              <a:p>
                <a:r>
                  <a:rPr lang="en-US" sz="1600" b="1" dirty="0"/>
                  <a:t>           boson</a:t>
                </a:r>
              </a:p>
            </p:txBody>
          </p:sp>
          <p:sp>
            <p:nvSpPr>
              <p:cNvPr id="28733" name="Oval 79"/>
              <p:cNvSpPr>
                <a:spLocks noChangeArrowheads="1"/>
              </p:cNvSpPr>
              <p:nvPr/>
            </p:nvSpPr>
            <p:spPr bwMode="auto">
              <a:xfrm>
                <a:off x="946" y="2683"/>
                <a:ext cx="33" cy="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34" name="Oval 80"/>
              <p:cNvSpPr>
                <a:spLocks noChangeArrowheads="1"/>
              </p:cNvSpPr>
              <p:nvPr/>
            </p:nvSpPr>
            <p:spPr bwMode="auto">
              <a:xfrm>
                <a:off x="1077" y="2683"/>
                <a:ext cx="32" cy="3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35" name="Freeform 81"/>
              <p:cNvSpPr>
                <a:spLocks/>
              </p:cNvSpPr>
              <p:nvPr/>
            </p:nvSpPr>
            <p:spPr bwMode="auto">
              <a:xfrm>
                <a:off x="881" y="2803"/>
                <a:ext cx="261" cy="30"/>
              </a:xfrm>
              <a:custGeom>
                <a:avLst/>
                <a:gdLst>
                  <a:gd name="T0" fmla="*/ 0 w 384"/>
                  <a:gd name="T1" fmla="*/ 0 h 48"/>
                  <a:gd name="T2" fmla="*/ 19 w 384"/>
                  <a:gd name="T3" fmla="*/ 3 h 48"/>
                  <a:gd name="T4" fmla="*/ 38 w 384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48"/>
                  <a:gd name="T11" fmla="*/ 384 w 384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48">
                    <a:moveTo>
                      <a:pt x="0" y="0"/>
                    </a:moveTo>
                    <a:cubicBezTo>
                      <a:pt x="64" y="24"/>
                      <a:pt x="128" y="48"/>
                      <a:pt x="192" y="48"/>
                    </a:cubicBezTo>
                    <a:cubicBezTo>
                      <a:pt x="256" y="48"/>
                      <a:pt x="320" y="24"/>
                      <a:pt x="384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36" name="Line 82"/>
              <p:cNvSpPr>
                <a:spLocks noChangeShapeType="1"/>
              </p:cNvSpPr>
              <p:nvPr/>
            </p:nvSpPr>
            <p:spPr bwMode="auto">
              <a:xfrm flipH="1">
                <a:off x="1123" y="2929"/>
                <a:ext cx="65" cy="1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37" name="Line 83"/>
              <p:cNvSpPr>
                <a:spLocks noChangeShapeType="1"/>
              </p:cNvSpPr>
              <p:nvPr/>
            </p:nvSpPr>
            <p:spPr bwMode="auto">
              <a:xfrm flipH="1" flipV="1">
                <a:off x="1025" y="3019"/>
                <a:ext cx="98" cy="3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38" name="Line 84"/>
              <p:cNvSpPr>
                <a:spLocks noChangeShapeType="1"/>
              </p:cNvSpPr>
              <p:nvPr/>
            </p:nvSpPr>
            <p:spPr bwMode="auto">
              <a:xfrm rot="19001081" flipH="1">
                <a:off x="1225" y="2937"/>
                <a:ext cx="65" cy="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39" name="Line 85"/>
              <p:cNvSpPr>
                <a:spLocks noChangeShapeType="1"/>
              </p:cNvSpPr>
              <p:nvPr/>
            </p:nvSpPr>
            <p:spPr bwMode="auto">
              <a:xfrm rot="-2598919" flipH="1" flipV="1">
                <a:off x="1165" y="3024"/>
                <a:ext cx="107" cy="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727" name="Freeform 117"/>
            <p:cNvSpPr>
              <a:spLocks/>
            </p:cNvSpPr>
            <p:nvPr/>
          </p:nvSpPr>
          <p:spPr bwMode="auto">
            <a:xfrm>
              <a:off x="3976" y="1392"/>
              <a:ext cx="830" cy="504"/>
            </a:xfrm>
            <a:custGeom>
              <a:avLst/>
              <a:gdLst>
                <a:gd name="T0" fmla="*/ 161 w 1152"/>
                <a:gd name="T1" fmla="*/ 0 h 504"/>
                <a:gd name="T2" fmla="*/ 107 w 1152"/>
                <a:gd name="T3" fmla="*/ 336 h 504"/>
                <a:gd name="T4" fmla="*/ 34 w 1152"/>
                <a:gd name="T5" fmla="*/ 480 h 504"/>
                <a:gd name="T6" fmla="*/ 0 w 1152"/>
                <a:gd name="T7" fmla="*/ 480 h 5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52"/>
                <a:gd name="T13" fmla="*/ 0 h 504"/>
                <a:gd name="T14" fmla="*/ 1152 w 1152"/>
                <a:gd name="T15" fmla="*/ 504 h 5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52" h="504">
                  <a:moveTo>
                    <a:pt x="1152" y="0"/>
                  </a:moveTo>
                  <a:cubicBezTo>
                    <a:pt x="1036" y="128"/>
                    <a:pt x="920" y="256"/>
                    <a:pt x="768" y="336"/>
                  </a:cubicBezTo>
                  <a:cubicBezTo>
                    <a:pt x="616" y="416"/>
                    <a:pt x="368" y="456"/>
                    <a:pt x="240" y="480"/>
                  </a:cubicBezTo>
                  <a:cubicBezTo>
                    <a:pt x="112" y="504"/>
                    <a:pt x="56" y="492"/>
                    <a:pt x="0" y="48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Freeform 118"/>
            <p:cNvSpPr>
              <a:spLocks/>
            </p:cNvSpPr>
            <p:nvPr/>
          </p:nvSpPr>
          <p:spPr bwMode="auto">
            <a:xfrm flipV="1">
              <a:off x="4134" y="3192"/>
              <a:ext cx="632" cy="504"/>
            </a:xfrm>
            <a:custGeom>
              <a:avLst/>
              <a:gdLst>
                <a:gd name="T0" fmla="*/ 31 w 1152"/>
                <a:gd name="T1" fmla="*/ 0 h 504"/>
                <a:gd name="T2" fmla="*/ 21 w 1152"/>
                <a:gd name="T3" fmla="*/ 336 h 504"/>
                <a:gd name="T4" fmla="*/ 7 w 1152"/>
                <a:gd name="T5" fmla="*/ 480 h 504"/>
                <a:gd name="T6" fmla="*/ 0 w 1152"/>
                <a:gd name="T7" fmla="*/ 480 h 5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52"/>
                <a:gd name="T13" fmla="*/ 0 h 504"/>
                <a:gd name="T14" fmla="*/ 1152 w 1152"/>
                <a:gd name="T15" fmla="*/ 504 h 5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52" h="504">
                  <a:moveTo>
                    <a:pt x="1152" y="0"/>
                  </a:moveTo>
                  <a:cubicBezTo>
                    <a:pt x="1036" y="128"/>
                    <a:pt x="920" y="256"/>
                    <a:pt x="768" y="336"/>
                  </a:cubicBezTo>
                  <a:cubicBezTo>
                    <a:pt x="616" y="416"/>
                    <a:pt x="368" y="456"/>
                    <a:pt x="240" y="480"/>
                  </a:cubicBezTo>
                  <a:cubicBezTo>
                    <a:pt x="112" y="504"/>
                    <a:pt x="56" y="492"/>
                    <a:pt x="0" y="48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Freeform 119"/>
            <p:cNvSpPr>
              <a:spLocks/>
            </p:cNvSpPr>
            <p:nvPr/>
          </p:nvSpPr>
          <p:spPr bwMode="auto">
            <a:xfrm>
              <a:off x="4015" y="2144"/>
              <a:ext cx="817" cy="64"/>
            </a:xfrm>
            <a:custGeom>
              <a:avLst/>
              <a:gdLst>
                <a:gd name="T0" fmla="*/ 195 w 1088"/>
                <a:gd name="T1" fmla="*/ 3 h 101"/>
                <a:gd name="T2" fmla="*/ 134 w 1088"/>
                <a:gd name="T3" fmla="*/ 1 h 101"/>
                <a:gd name="T4" fmla="*/ 43 w 1088"/>
                <a:gd name="T5" fmla="*/ 6 h 101"/>
                <a:gd name="T6" fmla="*/ 0 w 1088"/>
                <a:gd name="T7" fmla="*/ 6 h 1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101"/>
                <a:gd name="T14" fmla="*/ 1088 w 1088"/>
                <a:gd name="T15" fmla="*/ 101 h 1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101">
                  <a:moveTo>
                    <a:pt x="1088" y="40"/>
                  </a:moveTo>
                  <a:cubicBezTo>
                    <a:pt x="1032" y="35"/>
                    <a:pt x="893" y="0"/>
                    <a:pt x="752" y="8"/>
                  </a:cubicBezTo>
                  <a:cubicBezTo>
                    <a:pt x="611" y="16"/>
                    <a:pt x="365" y="75"/>
                    <a:pt x="240" y="88"/>
                  </a:cubicBezTo>
                  <a:cubicBezTo>
                    <a:pt x="115" y="101"/>
                    <a:pt x="56" y="100"/>
                    <a:pt x="0" y="8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Freeform 120"/>
            <p:cNvSpPr>
              <a:spLocks/>
            </p:cNvSpPr>
            <p:nvPr/>
          </p:nvSpPr>
          <p:spPr bwMode="auto">
            <a:xfrm>
              <a:off x="3936" y="2712"/>
              <a:ext cx="876" cy="168"/>
            </a:xfrm>
            <a:custGeom>
              <a:avLst/>
              <a:gdLst>
                <a:gd name="T0" fmla="*/ 332 w 1064"/>
                <a:gd name="T1" fmla="*/ 168 h 168"/>
                <a:gd name="T2" fmla="*/ 232 w 1064"/>
                <a:gd name="T3" fmla="*/ 80 h 168"/>
                <a:gd name="T4" fmla="*/ 75 w 1064"/>
                <a:gd name="T5" fmla="*/ 11 h 168"/>
                <a:gd name="T6" fmla="*/ 0 w 1064"/>
                <a:gd name="T7" fmla="*/ 11 h 1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4"/>
                <a:gd name="T13" fmla="*/ 0 h 168"/>
                <a:gd name="T14" fmla="*/ 1064 w 1064"/>
                <a:gd name="T15" fmla="*/ 168 h 1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4" h="168">
                  <a:moveTo>
                    <a:pt x="1064" y="168"/>
                  </a:moveTo>
                  <a:cubicBezTo>
                    <a:pt x="1011" y="152"/>
                    <a:pt x="881" y="106"/>
                    <a:pt x="744" y="80"/>
                  </a:cubicBezTo>
                  <a:cubicBezTo>
                    <a:pt x="607" y="54"/>
                    <a:pt x="364" y="22"/>
                    <a:pt x="240" y="11"/>
                  </a:cubicBezTo>
                  <a:cubicBezTo>
                    <a:pt x="116" y="0"/>
                    <a:pt x="56" y="23"/>
                    <a:pt x="0" y="1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296"/>
          <p:cNvGrpSpPr>
            <a:grpSpLocks/>
          </p:cNvGrpSpPr>
          <p:nvPr/>
        </p:nvGrpSpPr>
        <p:grpSpPr bwMode="auto">
          <a:xfrm>
            <a:off x="457200" y="2209800"/>
            <a:ext cx="2244725" cy="4267200"/>
            <a:chOff x="288" y="1392"/>
            <a:chExt cx="1414" cy="2688"/>
          </a:xfrm>
        </p:grpSpPr>
        <p:pic>
          <p:nvPicPr>
            <p:cNvPr id="28703" name="Picture 268" descr="nametag"/>
            <p:cNvPicPr>
              <a:picLocks noChangeAspect="1" noChangeArrowheads="1"/>
            </p:cNvPicPr>
            <p:nvPr/>
          </p:nvPicPr>
          <p:blipFill>
            <a:blip r:embed="rId2" cstate="email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39"/>
            <a:stretch>
              <a:fillRect/>
            </a:stretch>
          </p:blipFill>
          <p:spPr bwMode="auto">
            <a:xfrm>
              <a:off x="288" y="3408"/>
              <a:ext cx="864" cy="5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704" name="Rectangle 269"/>
            <p:cNvSpPr>
              <a:spLocks noChangeArrowheads="1"/>
            </p:cNvSpPr>
            <p:nvPr/>
          </p:nvSpPr>
          <p:spPr bwMode="auto">
            <a:xfrm>
              <a:off x="288" y="3610"/>
              <a:ext cx="859" cy="3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sz="1400" b="1" dirty="0"/>
                <a:t>          </a:t>
              </a:r>
              <a:r>
                <a:rPr lang="en-US" sz="1600" b="1" dirty="0"/>
                <a:t>fermion</a:t>
              </a:r>
            </a:p>
          </p:txBody>
        </p:sp>
        <p:sp>
          <p:nvSpPr>
            <p:cNvPr id="28705" name="Oval 270"/>
            <p:cNvSpPr>
              <a:spLocks noChangeArrowheads="1"/>
            </p:cNvSpPr>
            <p:nvPr/>
          </p:nvSpPr>
          <p:spPr bwMode="auto">
            <a:xfrm>
              <a:off x="411" y="3717"/>
              <a:ext cx="31" cy="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6" name="Oval 271"/>
            <p:cNvSpPr>
              <a:spLocks noChangeArrowheads="1"/>
            </p:cNvSpPr>
            <p:nvPr/>
          </p:nvSpPr>
          <p:spPr bwMode="auto">
            <a:xfrm>
              <a:off x="535" y="3717"/>
              <a:ext cx="31" cy="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7" name="Freeform 272"/>
            <p:cNvSpPr>
              <a:spLocks/>
            </p:cNvSpPr>
            <p:nvPr/>
          </p:nvSpPr>
          <p:spPr bwMode="auto">
            <a:xfrm flipV="1">
              <a:off x="350" y="3829"/>
              <a:ext cx="247" cy="28"/>
            </a:xfrm>
            <a:custGeom>
              <a:avLst/>
              <a:gdLst>
                <a:gd name="T0" fmla="*/ 0 w 384"/>
                <a:gd name="T1" fmla="*/ 0 h 48"/>
                <a:gd name="T2" fmla="*/ 14 w 384"/>
                <a:gd name="T3" fmla="*/ 2 h 48"/>
                <a:gd name="T4" fmla="*/ 27 w 384"/>
                <a:gd name="T5" fmla="*/ 0 h 48"/>
                <a:gd name="T6" fmla="*/ 0 60000 65536"/>
                <a:gd name="T7" fmla="*/ 0 60000 65536"/>
                <a:gd name="T8" fmla="*/ 0 60000 65536"/>
                <a:gd name="T9" fmla="*/ 0 w 384"/>
                <a:gd name="T10" fmla="*/ 0 h 48"/>
                <a:gd name="T11" fmla="*/ 384 w 384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48">
                  <a:moveTo>
                    <a:pt x="0" y="0"/>
                  </a:moveTo>
                  <a:cubicBezTo>
                    <a:pt x="64" y="24"/>
                    <a:pt x="128" y="48"/>
                    <a:pt x="192" y="48"/>
                  </a:cubicBezTo>
                  <a:cubicBezTo>
                    <a:pt x="256" y="48"/>
                    <a:pt x="320" y="24"/>
                    <a:pt x="38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Line 273"/>
            <p:cNvSpPr>
              <a:spLocks noChangeShapeType="1"/>
            </p:cNvSpPr>
            <p:nvPr/>
          </p:nvSpPr>
          <p:spPr bwMode="auto">
            <a:xfrm flipH="1">
              <a:off x="579" y="3947"/>
              <a:ext cx="61" cy="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Line 274"/>
            <p:cNvSpPr>
              <a:spLocks noChangeShapeType="1"/>
            </p:cNvSpPr>
            <p:nvPr/>
          </p:nvSpPr>
          <p:spPr bwMode="auto">
            <a:xfrm flipH="1" flipV="1">
              <a:off x="486" y="4031"/>
              <a:ext cx="93" cy="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Line 275"/>
            <p:cNvSpPr>
              <a:spLocks noChangeShapeType="1"/>
            </p:cNvSpPr>
            <p:nvPr/>
          </p:nvSpPr>
          <p:spPr bwMode="auto">
            <a:xfrm rot="19001081" flipH="1">
              <a:off x="675" y="3954"/>
              <a:ext cx="62" cy="7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Line 276"/>
            <p:cNvSpPr>
              <a:spLocks noChangeShapeType="1"/>
            </p:cNvSpPr>
            <p:nvPr/>
          </p:nvSpPr>
          <p:spPr bwMode="auto">
            <a:xfrm rot="-2598919" flipH="1" flipV="1">
              <a:off x="619" y="4035"/>
              <a:ext cx="101" cy="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8712" name="Picture 278" descr="nametag"/>
            <p:cNvPicPr>
              <a:picLocks noChangeAspect="1" noChangeArrowheads="1"/>
            </p:cNvPicPr>
            <p:nvPr/>
          </p:nvPicPr>
          <p:blipFill>
            <a:blip r:embed="rId2" cstate="email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39"/>
            <a:stretch>
              <a:fillRect/>
            </a:stretch>
          </p:blipFill>
          <p:spPr bwMode="auto">
            <a:xfrm>
              <a:off x="288" y="1392"/>
              <a:ext cx="864" cy="5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713" name="Rectangle 279"/>
            <p:cNvSpPr>
              <a:spLocks noChangeArrowheads="1"/>
            </p:cNvSpPr>
            <p:nvPr/>
          </p:nvSpPr>
          <p:spPr bwMode="auto">
            <a:xfrm>
              <a:off x="288" y="1594"/>
              <a:ext cx="859" cy="308"/>
            </a:xfrm>
            <a:prstGeom prst="rect">
              <a:avLst/>
            </a:prstGeom>
            <a:solidFill>
              <a:srgbClr val="5B98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sz="1400" b="1" dirty="0"/>
                <a:t>           </a:t>
              </a:r>
              <a:r>
                <a:rPr lang="en-US" sz="1600" b="1" dirty="0"/>
                <a:t>fermion</a:t>
              </a:r>
            </a:p>
          </p:txBody>
        </p:sp>
        <p:sp>
          <p:nvSpPr>
            <p:cNvPr id="28714" name="Oval 280"/>
            <p:cNvSpPr>
              <a:spLocks noChangeArrowheads="1"/>
            </p:cNvSpPr>
            <p:nvPr/>
          </p:nvSpPr>
          <p:spPr bwMode="auto">
            <a:xfrm>
              <a:off x="411" y="1701"/>
              <a:ext cx="31" cy="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5" name="Oval 281"/>
            <p:cNvSpPr>
              <a:spLocks noChangeArrowheads="1"/>
            </p:cNvSpPr>
            <p:nvPr/>
          </p:nvSpPr>
          <p:spPr bwMode="auto">
            <a:xfrm>
              <a:off x="535" y="1701"/>
              <a:ext cx="31" cy="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6" name="Freeform 282"/>
            <p:cNvSpPr>
              <a:spLocks/>
            </p:cNvSpPr>
            <p:nvPr/>
          </p:nvSpPr>
          <p:spPr bwMode="auto">
            <a:xfrm>
              <a:off x="350" y="1813"/>
              <a:ext cx="247" cy="28"/>
            </a:xfrm>
            <a:custGeom>
              <a:avLst/>
              <a:gdLst>
                <a:gd name="T0" fmla="*/ 0 w 384"/>
                <a:gd name="T1" fmla="*/ 0 h 48"/>
                <a:gd name="T2" fmla="*/ 14 w 384"/>
                <a:gd name="T3" fmla="*/ 2 h 48"/>
                <a:gd name="T4" fmla="*/ 27 w 384"/>
                <a:gd name="T5" fmla="*/ 0 h 48"/>
                <a:gd name="T6" fmla="*/ 0 60000 65536"/>
                <a:gd name="T7" fmla="*/ 0 60000 65536"/>
                <a:gd name="T8" fmla="*/ 0 60000 65536"/>
                <a:gd name="T9" fmla="*/ 0 w 384"/>
                <a:gd name="T10" fmla="*/ 0 h 48"/>
                <a:gd name="T11" fmla="*/ 384 w 384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48">
                  <a:moveTo>
                    <a:pt x="0" y="0"/>
                  </a:moveTo>
                  <a:cubicBezTo>
                    <a:pt x="64" y="24"/>
                    <a:pt x="128" y="48"/>
                    <a:pt x="192" y="48"/>
                  </a:cubicBezTo>
                  <a:cubicBezTo>
                    <a:pt x="256" y="48"/>
                    <a:pt x="320" y="24"/>
                    <a:pt x="38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Line 283"/>
            <p:cNvSpPr>
              <a:spLocks noChangeShapeType="1"/>
            </p:cNvSpPr>
            <p:nvPr/>
          </p:nvSpPr>
          <p:spPr bwMode="auto">
            <a:xfrm flipH="1">
              <a:off x="579" y="1931"/>
              <a:ext cx="61" cy="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Line 284"/>
            <p:cNvSpPr>
              <a:spLocks noChangeShapeType="1"/>
            </p:cNvSpPr>
            <p:nvPr/>
          </p:nvSpPr>
          <p:spPr bwMode="auto">
            <a:xfrm flipH="1" flipV="1">
              <a:off x="486" y="2015"/>
              <a:ext cx="93" cy="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Line 285"/>
            <p:cNvSpPr>
              <a:spLocks noChangeShapeType="1"/>
            </p:cNvSpPr>
            <p:nvPr/>
          </p:nvSpPr>
          <p:spPr bwMode="auto">
            <a:xfrm rot="19001081" flipH="1">
              <a:off x="675" y="1938"/>
              <a:ext cx="62" cy="7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Line 286"/>
            <p:cNvSpPr>
              <a:spLocks noChangeShapeType="1"/>
            </p:cNvSpPr>
            <p:nvPr/>
          </p:nvSpPr>
          <p:spPr bwMode="auto">
            <a:xfrm rot="-2598919" flipH="1" flipV="1">
              <a:off x="619" y="2019"/>
              <a:ext cx="101" cy="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Freeform 289"/>
            <p:cNvSpPr>
              <a:spLocks/>
            </p:cNvSpPr>
            <p:nvPr/>
          </p:nvSpPr>
          <p:spPr bwMode="auto">
            <a:xfrm>
              <a:off x="808" y="2032"/>
              <a:ext cx="886" cy="343"/>
            </a:xfrm>
            <a:custGeom>
              <a:avLst/>
              <a:gdLst>
                <a:gd name="T0" fmla="*/ 886 w 886"/>
                <a:gd name="T1" fmla="*/ 320 h 343"/>
                <a:gd name="T2" fmla="*/ 584 w 886"/>
                <a:gd name="T3" fmla="*/ 328 h 343"/>
                <a:gd name="T4" fmla="*/ 184 w 886"/>
                <a:gd name="T5" fmla="*/ 288 h 343"/>
                <a:gd name="T6" fmla="*/ 0 w 886"/>
                <a:gd name="T7" fmla="*/ 0 h 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86"/>
                <a:gd name="T13" fmla="*/ 0 h 343"/>
                <a:gd name="T14" fmla="*/ 886 w 886"/>
                <a:gd name="T15" fmla="*/ 343 h 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86" h="343">
                  <a:moveTo>
                    <a:pt x="886" y="320"/>
                  </a:moveTo>
                  <a:cubicBezTo>
                    <a:pt x="836" y="321"/>
                    <a:pt x="701" y="333"/>
                    <a:pt x="584" y="328"/>
                  </a:cubicBezTo>
                  <a:cubicBezTo>
                    <a:pt x="467" y="323"/>
                    <a:pt x="281" y="343"/>
                    <a:pt x="184" y="288"/>
                  </a:cubicBezTo>
                  <a:cubicBezTo>
                    <a:pt x="87" y="233"/>
                    <a:pt x="38" y="60"/>
                    <a:pt x="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Freeform 290"/>
            <p:cNvSpPr>
              <a:spLocks/>
            </p:cNvSpPr>
            <p:nvPr/>
          </p:nvSpPr>
          <p:spPr bwMode="auto">
            <a:xfrm flipV="1">
              <a:off x="816" y="2969"/>
              <a:ext cx="886" cy="343"/>
            </a:xfrm>
            <a:custGeom>
              <a:avLst/>
              <a:gdLst>
                <a:gd name="T0" fmla="*/ 886 w 886"/>
                <a:gd name="T1" fmla="*/ 320 h 343"/>
                <a:gd name="T2" fmla="*/ 584 w 886"/>
                <a:gd name="T3" fmla="*/ 328 h 343"/>
                <a:gd name="T4" fmla="*/ 184 w 886"/>
                <a:gd name="T5" fmla="*/ 288 h 343"/>
                <a:gd name="T6" fmla="*/ 0 w 886"/>
                <a:gd name="T7" fmla="*/ 0 h 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86"/>
                <a:gd name="T13" fmla="*/ 0 h 343"/>
                <a:gd name="T14" fmla="*/ 886 w 886"/>
                <a:gd name="T15" fmla="*/ 343 h 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86" h="343">
                  <a:moveTo>
                    <a:pt x="886" y="320"/>
                  </a:moveTo>
                  <a:cubicBezTo>
                    <a:pt x="836" y="321"/>
                    <a:pt x="701" y="333"/>
                    <a:pt x="584" y="328"/>
                  </a:cubicBezTo>
                  <a:cubicBezTo>
                    <a:pt x="467" y="323"/>
                    <a:pt x="281" y="343"/>
                    <a:pt x="184" y="288"/>
                  </a:cubicBezTo>
                  <a:cubicBezTo>
                    <a:pt x="87" y="233"/>
                    <a:pt x="38" y="60"/>
                    <a:pt x="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681" name="Group 295"/>
          <p:cNvGrpSpPr>
            <a:grpSpLocks/>
          </p:cNvGrpSpPr>
          <p:nvPr/>
        </p:nvGrpSpPr>
        <p:grpSpPr bwMode="auto">
          <a:xfrm>
            <a:off x="2819400" y="3124200"/>
            <a:ext cx="1371600" cy="2209800"/>
            <a:chOff x="1776" y="1968"/>
            <a:chExt cx="864" cy="1392"/>
          </a:xfrm>
        </p:grpSpPr>
        <p:pic>
          <p:nvPicPr>
            <p:cNvPr id="28685" name="Picture 248" descr="nametag"/>
            <p:cNvPicPr>
              <a:picLocks noChangeAspect="1" noChangeArrowheads="1"/>
            </p:cNvPicPr>
            <p:nvPr/>
          </p:nvPicPr>
          <p:blipFill>
            <a:blip r:embed="rId2" cstate="email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39"/>
            <a:stretch>
              <a:fillRect/>
            </a:stretch>
          </p:blipFill>
          <p:spPr bwMode="auto">
            <a:xfrm>
              <a:off x="1776" y="1968"/>
              <a:ext cx="864" cy="5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686" name="Rectangle 249"/>
            <p:cNvSpPr>
              <a:spLocks noChangeArrowheads="1"/>
            </p:cNvSpPr>
            <p:nvPr/>
          </p:nvSpPr>
          <p:spPr bwMode="auto">
            <a:xfrm>
              <a:off x="1776" y="2170"/>
              <a:ext cx="859" cy="3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sz="1400" b="1"/>
                <a:t>          </a:t>
              </a:r>
              <a:r>
                <a:rPr lang="en-US" sz="1600" b="1"/>
                <a:t>fermion!</a:t>
              </a:r>
            </a:p>
          </p:txBody>
        </p:sp>
        <p:sp>
          <p:nvSpPr>
            <p:cNvPr id="28687" name="Oval 250"/>
            <p:cNvSpPr>
              <a:spLocks noChangeArrowheads="1"/>
            </p:cNvSpPr>
            <p:nvPr/>
          </p:nvSpPr>
          <p:spPr bwMode="auto">
            <a:xfrm>
              <a:off x="1899" y="2277"/>
              <a:ext cx="31" cy="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8" name="Oval 251"/>
            <p:cNvSpPr>
              <a:spLocks noChangeArrowheads="1"/>
            </p:cNvSpPr>
            <p:nvPr/>
          </p:nvSpPr>
          <p:spPr bwMode="auto">
            <a:xfrm>
              <a:off x="2023" y="2277"/>
              <a:ext cx="31" cy="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Line 253"/>
            <p:cNvSpPr>
              <a:spLocks noChangeShapeType="1"/>
            </p:cNvSpPr>
            <p:nvPr/>
          </p:nvSpPr>
          <p:spPr bwMode="auto">
            <a:xfrm flipH="1">
              <a:off x="2067" y="2507"/>
              <a:ext cx="61" cy="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Line 254"/>
            <p:cNvSpPr>
              <a:spLocks noChangeShapeType="1"/>
            </p:cNvSpPr>
            <p:nvPr/>
          </p:nvSpPr>
          <p:spPr bwMode="auto">
            <a:xfrm flipH="1" flipV="1">
              <a:off x="1974" y="2591"/>
              <a:ext cx="93" cy="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Line 255"/>
            <p:cNvSpPr>
              <a:spLocks noChangeShapeType="1"/>
            </p:cNvSpPr>
            <p:nvPr/>
          </p:nvSpPr>
          <p:spPr bwMode="auto">
            <a:xfrm rot="19001081" flipH="1">
              <a:off x="2163" y="2514"/>
              <a:ext cx="62" cy="7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Line 256"/>
            <p:cNvSpPr>
              <a:spLocks noChangeShapeType="1"/>
            </p:cNvSpPr>
            <p:nvPr/>
          </p:nvSpPr>
          <p:spPr bwMode="auto">
            <a:xfrm rot="-2598919" flipH="1" flipV="1">
              <a:off x="2107" y="2595"/>
              <a:ext cx="101" cy="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8693" name="Picture 258" descr="nametag"/>
            <p:cNvPicPr>
              <a:picLocks noChangeAspect="1" noChangeArrowheads="1"/>
            </p:cNvPicPr>
            <p:nvPr/>
          </p:nvPicPr>
          <p:blipFill>
            <a:blip r:embed="rId2" cstate="email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39"/>
            <a:stretch>
              <a:fillRect/>
            </a:stretch>
          </p:blipFill>
          <p:spPr bwMode="auto">
            <a:xfrm>
              <a:off x="1776" y="2688"/>
              <a:ext cx="864" cy="5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694" name="Rectangle 259"/>
            <p:cNvSpPr>
              <a:spLocks noChangeArrowheads="1"/>
            </p:cNvSpPr>
            <p:nvPr/>
          </p:nvSpPr>
          <p:spPr bwMode="auto">
            <a:xfrm>
              <a:off x="1776" y="2890"/>
              <a:ext cx="859" cy="3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sz="1400" b="1"/>
                <a:t>           </a:t>
              </a:r>
              <a:r>
                <a:rPr lang="en-US" sz="1600" b="1"/>
                <a:t>Fermion</a:t>
              </a:r>
            </a:p>
          </p:txBody>
        </p:sp>
        <p:sp>
          <p:nvSpPr>
            <p:cNvPr id="28695" name="Oval 260"/>
            <p:cNvSpPr>
              <a:spLocks noChangeArrowheads="1"/>
            </p:cNvSpPr>
            <p:nvPr/>
          </p:nvSpPr>
          <p:spPr bwMode="auto">
            <a:xfrm>
              <a:off x="1899" y="2997"/>
              <a:ext cx="31" cy="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6" name="Oval 261"/>
            <p:cNvSpPr>
              <a:spLocks noChangeArrowheads="1"/>
            </p:cNvSpPr>
            <p:nvPr/>
          </p:nvSpPr>
          <p:spPr bwMode="auto">
            <a:xfrm>
              <a:off x="2023" y="2997"/>
              <a:ext cx="31" cy="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7" name="Line 263"/>
            <p:cNvSpPr>
              <a:spLocks noChangeShapeType="1"/>
            </p:cNvSpPr>
            <p:nvPr/>
          </p:nvSpPr>
          <p:spPr bwMode="auto">
            <a:xfrm flipH="1">
              <a:off x="2067" y="3227"/>
              <a:ext cx="61" cy="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Line 264"/>
            <p:cNvSpPr>
              <a:spLocks noChangeShapeType="1"/>
            </p:cNvSpPr>
            <p:nvPr/>
          </p:nvSpPr>
          <p:spPr bwMode="auto">
            <a:xfrm flipH="1" flipV="1">
              <a:off x="1974" y="3311"/>
              <a:ext cx="93" cy="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Line 265"/>
            <p:cNvSpPr>
              <a:spLocks noChangeShapeType="1"/>
            </p:cNvSpPr>
            <p:nvPr/>
          </p:nvSpPr>
          <p:spPr bwMode="auto">
            <a:xfrm rot="19001081" flipH="1">
              <a:off x="2163" y="3234"/>
              <a:ext cx="62" cy="7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Line 266"/>
            <p:cNvSpPr>
              <a:spLocks noChangeShapeType="1"/>
            </p:cNvSpPr>
            <p:nvPr/>
          </p:nvSpPr>
          <p:spPr bwMode="auto">
            <a:xfrm rot="-2598919" flipH="1" flipV="1">
              <a:off x="2107" y="3315"/>
              <a:ext cx="101" cy="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Line 291"/>
            <p:cNvSpPr>
              <a:spLocks noChangeShapeType="1"/>
            </p:cNvSpPr>
            <p:nvPr/>
          </p:nvSpPr>
          <p:spPr bwMode="auto">
            <a:xfrm>
              <a:off x="1872" y="312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Line 292"/>
            <p:cNvSpPr>
              <a:spLocks noChangeShapeType="1"/>
            </p:cNvSpPr>
            <p:nvPr/>
          </p:nvSpPr>
          <p:spPr bwMode="auto">
            <a:xfrm>
              <a:off x="1872" y="2408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3429" name="Text Box 293"/>
          <p:cNvSpPr txBox="1">
            <a:spLocks noChangeArrowheads="1"/>
          </p:cNvSpPr>
          <p:nvPr/>
        </p:nvSpPr>
        <p:spPr bwMode="auto">
          <a:xfrm>
            <a:off x="319088" y="6491288"/>
            <a:ext cx="36401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/>
              <a:t>FERMIONS GO TO DIFFERENT STATES</a:t>
            </a:r>
          </a:p>
        </p:txBody>
      </p:sp>
      <p:sp>
        <p:nvSpPr>
          <p:cNvPr id="603430" name="Text Box 294"/>
          <p:cNvSpPr txBox="1">
            <a:spLocks noChangeArrowheads="1"/>
          </p:cNvSpPr>
          <p:nvPr/>
        </p:nvSpPr>
        <p:spPr bwMode="auto">
          <a:xfrm>
            <a:off x="4759325" y="6477000"/>
            <a:ext cx="42322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/>
              <a:t>BOSONS PREFER TO BE IN THE SAME STATE</a:t>
            </a:r>
          </a:p>
        </p:txBody>
      </p:sp>
      <p:cxnSp>
        <p:nvCxnSpPr>
          <p:cNvPr id="28684" name="Straight Connector 135"/>
          <p:cNvCxnSpPr>
            <a:cxnSpLocks noChangeShapeType="1"/>
          </p:cNvCxnSpPr>
          <p:nvPr/>
        </p:nvCxnSpPr>
        <p:spPr bwMode="auto">
          <a:xfrm rot="5400000">
            <a:off x="2400301" y="3848100"/>
            <a:ext cx="4343400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3429" grpId="0"/>
      <p:bldP spid="6034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amplify2"/>
          <p:cNvPicPr>
            <a:picLocks noChangeAspect="1" noChangeArrowheads="1" noCrop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62000"/>
            <a:ext cx="5715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AutoShape 29"/>
          <p:cNvSpPr>
            <a:spLocks noChangeAspect="1" noChangeArrowheads="1" noTextEdit="1"/>
          </p:cNvSpPr>
          <p:nvPr/>
        </p:nvSpPr>
        <p:spPr bwMode="auto">
          <a:xfrm>
            <a:off x="1828800" y="3325813"/>
            <a:ext cx="5943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9" name="Rectangle 30"/>
          <p:cNvSpPr>
            <a:spLocks noChangeArrowheads="1"/>
          </p:cNvSpPr>
          <p:nvPr/>
        </p:nvSpPr>
        <p:spPr bwMode="auto">
          <a:xfrm>
            <a:off x="1828800" y="3325813"/>
            <a:ext cx="5932488" cy="3497262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0" name="Rectangle 31"/>
          <p:cNvSpPr>
            <a:spLocks noChangeArrowheads="1"/>
          </p:cNvSpPr>
          <p:nvPr/>
        </p:nvSpPr>
        <p:spPr bwMode="auto">
          <a:xfrm>
            <a:off x="2592388" y="3584575"/>
            <a:ext cx="4595812" cy="2846388"/>
          </a:xfrm>
          <a:prstGeom prst="rect">
            <a:avLst/>
          </a:prstGeom>
          <a:noFill/>
          <a:ln w="11113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1" name="Line 32"/>
          <p:cNvSpPr>
            <a:spLocks noChangeShapeType="1"/>
          </p:cNvSpPr>
          <p:nvPr/>
        </p:nvSpPr>
        <p:spPr bwMode="auto">
          <a:xfrm>
            <a:off x="2592388" y="6430963"/>
            <a:ext cx="4595812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2" name="Line 33"/>
          <p:cNvSpPr>
            <a:spLocks noChangeShapeType="1"/>
          </p:cNvSpPr>
          <p:nvPr/>
        </p:nvSpPr>
        <p:spPr bwMode="auto">
          <a:xfrm>
            <a:off x="2592388" y="3584575"/>
            <a:ext cx="4595812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3" name="Line 34"/>
          <p:cNvSpPr>
            <a:spLocks noChangeShapeType="1"/>
          </p:cNvSpPr>
          <p:nvPr/>
        </p:nvSpPr>
        <p:spPr bwMode="auto">
          <a:xfrm flipV="1">
            <a:off x="2592388" y="3584575"/>
            <a:ext cx="0" cy="28463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4" name="Line 35"/>
          <p:cNvSpPr>
            <a:spLocks noChangeShapeType="1"/>
          </p:cNvSpPr>
          <p:nvPr/>
        </p:nvSpPr>
        <p:spPr bwMode="auto">
          <a:xfrm flipV="1">
            <a:off x="7188200" y="3584575"/>
            <a:ext cx="0" cy="28463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5" name="Line 36"/>
          <p:cNvSpPr>
            <a:spLocks noChangeShapeType="1"/>
          </p:cNvSpPr>
          <p:nvPr/>
        </p:nvSpPr>
        <p:spPr bwMode="auto">
          <a:xfrm>
            <a:off x="2592388" y="6430963"/>
            <a:ext cx="4595812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6" name="Line 37"/>
          <p:cNvSpPr>
            <a:spLocks noChangeShapeType="1"/>
          </p:cNvSpPr>
          <p:nvPr/>
        </p:nvSpPr>
        <p:spPr bwMode="auto">
          <a:xfrm flipV="1">
            <a:off x="2592388" y="3584575"/>
            <a:ext cx="0" cy="28463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7" name="Line 38"/>
          <p:cNvSpPr>
            <a:spLocks noChangeShapeType="1"/>
          </p:cNvSpPr>
          <p:nvPr/>
        </p:nvSpPr>
        <p:spPr bwMode="auto">
          <a:xfrm flipV="1">
            <a:off x="2592388" y="6397625"/>
            <a:ext cx="0" cy="333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8" name="Line 39"/>
          <p:cNvSpPr>
            <a:spLocks noChangeShapeType="1"/>
          </p:cNvSpPr>
          <p:nvPr/>
        </p:nvSpPr>
        <p:spPr bwMode="auto">
          <a:xfrm>
            <a:off x="2592388" y="3584575"/>
            <a:ext cx="0" cy="333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9" name="Rectangle 40"/>
          <p:cNvSpPr>
            <a:spLocks noChangeArrowheads="1"/>
          </p:cNvSpPr>
          <p:nvPr/>
        </p:nvSpPr>
        <p:spPr bwMode="auto">
          <a:xfrm>
            <a:off x="2603500" y="6464300"/>
            <a:ext cx="63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29710" name="Line 41"/>
          <p:cNvSpPr>
            <a:spLocks noChangeShapeType="1"/>
          </p:cNvSpPr>
          <p:nvPr/>
        </p:nvSpPr>
        <p:spPr bwMode="auto">
          <a:xfrm flipV="1">
            <a:off x="3049588" y="6397625"/>
            <a:ext cx="0" cy="333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1" name="Line 42"/>
          <p:cNvSpPr>
            <a:spLocks noChangeShapeType="1"/>
          </p:cNvSpPr>
          <p:nvPr/>
        </p:nvSpPr>
        <p:spPr bwMode="auto">
          <a:xfrm>
            <a:off x="3049588" y="3584575"/>
            <a:ext cx="0" cy="333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2" name="Rectangle 43"/>
          <p:cNvSpPr>
            <a:spLocks noChangeArrowheads="1"/>
          </p:cNvSpPr>
          <p:nvPr/>
        </p:nvSpPr>
        <p:spPr bwMode="auto">
          <a:xfrm>
            <a:off x="3013075" y="6464300"/>
            <a:ext cx="158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0.5</a:t>
            </a:r>
            <a:endParaRPr lang="en-US"/>
          </a:p>
        </p:txBody>
      </p:sp>
      <p:sp>
        <p:nvSpPr>
          <p:cNvPr id="29713" name="Line 44"/>
          <p:cNvSpPr>
            <a:spLocks noChangeShapeType="1"/>
          </p:cNvSpPr>
          <p:nvPr/>
        </p:nvSpPr>
        <p:spPr bwMode="auto">
          <a:xfrm flipV="1">
            <a:off x="3516313" y="6397625"/>
            <a:ext cx="0" cy="333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4" name="Line 45"/>
          <p:cNvSpPr>
            <a:spLocks noChangeShapeType="1"/>
          </p:cNvSpPr>
          <p:nvPr/>
        </p:nvSpPr>
        <p:spPr bwMode="auto">
          <a:xfrm>
            <a:off x="3516313" y="3584575"/>
            <a:ext cx="0" cy="333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5" name="Rectangle 46"/>
          <p:cNvSpPr>
            <a:spLocks noChangeArrowheads="1"/>
          </p:cNvSpPr>
          <p:nvPr/>
        </p:nvSpPr>
        <p:spPr bwMode="auto">
          <a:xfrm>
            <a:off x="3527425" y="6464300"/>
            <a:ext cx="63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1</a:t>
            </a:r>
            <a:endParaRPr lang="en-US"/>
          </a:p>
        </p:txBody>
      </p:sp>
      <p:sp>
        <p:nvSpPr>
          <p:cNvPr id="29716" name="Line 47"/>
          <p:cNvSpPr>
            <a:spLocks noChangeShapeType="1"/>
          </p:cNvSpPr>
          <p:nvPr/>
        </p:nvSpPr>
        <p:spPr bwMode="auto">
          <a:xfrm flipV="1">
            <a:off x="3973513" y="6397625"/>
            <a:ext cx="0" cy="333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7" name="Line 48"/>
          <p:cNvSpPr>
            <a:spLocks noChangeShapeType="1"/>
          </p:cNvSpPr>
          <p:nvPr/>
        </p:nvSpPr>
        <p:spPr bwMode="auto">
          <a:xfrm>
            <a:off x="3973513" y="3584575"/>
            <a:ext cx="0" cy="333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8" name="Rectangle 49"/>
          <p:cNvSpPr>
            <a:spLocks noChangeArrowheads="1"/>
          </p:cNvSpPr>
          <p:nvPr/>
        </p:nvSpPr>
        <p:spPr bwMode="auto">
          <a:xfrm>
            <a:off x="3935413" y="6464300"/>
            <a:ext cx="158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1.5</a:t>
            </a:r>
            <a:endParaRPr lang="en-US"/>
          </a:p>
        </p:txBody>
      </p:sp>
      <p:sp>
        <p:nvSpPr>
          <p:cNvPr id="29719" name="Line 50"/>
          <p:cNvSpPr>
            <a:spLocks noChangeShapeType="1"/>
          </p:cNvSpPr>
          <p:nvPr/>
        </p:nvSpPr>
        <p:spPr bwMode="auto">
          <a:xfrm flipV="1">
            <a:off x="4429125" y="6397625"/>
            <a:ext cx="0" cy="333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0" name="Line 51"/>
          <p:cNvSpPr>
            <a:spLocks noChangeShapeType="1"/>
          </p:cNvSpPr>
          <p:nvPr/>
        </p:nvSpPr>
        <p:spPr bwMode="auto">
          <a:xfrm>
            <a:off x="4429125" y="3584575"/>
            <a:ext cx="0" cy="333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1" name="Rectangle 52"/>
          <p:cNvSpPr>
            <a:spLocks noChangeArrowheads="1"/>
          </p:cNvSpPr>
          <p:nvPr/>
        </p:nvSpPr>
        <p:spPr bwMode="auto">
          <a:xfrm>
            <a:off x="4440238" y="6464300"/>
            <a:ext cx="63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2</a:t>
            </a:r>
            <a:endParaRPr lang="en-US"/>
          </a:p>
        </p:txBody>
      </p:sp>
      <p:sp>
        <p:nvSpPr>
          <p:cNvPr id="29722" name="Line 53"/>
          <p:cNvSpPr>
            <a:spLocks noChangeShapeType="1"/>
          </p:cNvSpPr>
          <p:nvPr/>
        </p:nvSpPr>
        <p:spPr bwMode="auto">
          <a:xfrm flipV="1">
            <a:off x="4895850" y="6397625"/>
            <a:ext cx="0" cy="333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3" name="Line 54"/>
          <p:cNvSpPr>
            <a:spLocks noChangeShapeType="1"/>
          </p:cNvSpPr>
          <p:nvPr/>
        </p:nvSpPr>
        <p:spPr bwMode="auto">
          <a:xfrm>
            <a:off x="4895850" y="3584575"/>
            <a:ext cx="0" cy="333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4" name="Rectangle 55"/>
          <p:cNvSpPr>
            <a:spLocks noChangeArrowheads="1"/>
          </p:cNvSpPr>
          <p:nvPr/>
        </p:nvSpPr>
        <p:spPr bwMode="auto">
          <a:xfrm>
            <a:off x="4859338" y="6464300"/>
            <a:ext cx="158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2.5</a:t>
            </a:r>
            <a:endParaRPr lang="en-US"/>
          </a:p>
        </p:txBody>
      </p:sp>
      <p:sp>
        <p:nvSpPr>
          <p:cNvPr id="29725" name="Line 56"/>
          <p:cNvSpPr>
            <a:spLocks noChangeShapeType="1"/>
          </p:cNvSpPr>
          <p:nvPr/>
        </p:nvSpPr>
        <p:spPr bwMode="auto">
          <a:xfrm flipV="1">
            <a:off x="5353050" y="6397625"/>
            <a:ext cx="0" cy="333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6" name="Line 57"/>
          <p:cNvSpPr>
            <a:spLocks noChangeShapeType="1"/>
          </p:cNvSpPr>
          <p:nvPr/>
        </p:nvSpPr>
        <p:spPr bwMode="auto">
          <a:xfrm>
            <a:off x="5353050" y="3584575"/>
            <a:ext cx="0" cy="333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7" name="Rectangle 58"/>
          <p:cNvSpPr>
            <a:spLocks noChangeArrowheads="1"/>
          </p:cNvSpPr>
          <p:nvPr/>
        </p:nvSpPr>
        <p:spPr bwMode="auto">
          <a:xfrm>
            <a:off x="5364163" y="6464300"/>
            <a:ext cx="63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3</a:t>
            </a:r>
            <a:endParaRPr lang="en-US"/>
          </a:p>
        </p:txBody>
      </p:sp>
      <p:sp>
        <p:nvSpPr>
          <p:cNvPr id="29728" name="Line 59"/>
          <p:cNvSpPr>
            <a:spLocks noChangeShapeType="1"/>
          </p:cNvSpPr>
          <p:nvPr/>
        </p:nvSpPr>
        <p:spPr bwMode="auto">
          <a:xfrm flipV="1">
            <a:off x="5808663" y="6397625"/>
            <a:ext cx="0" cy="333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9" name="Line 60"/>
          <p:cNvSpPr>
            <a:spLocks noChangeShapeType="1"/>
          </p:cNvSpPr>
          <p:nvPr/>
        </p:nvSpPr>
        <p:spPr bwMode="auto">
          <a:xfrm>
            <a:off x="5808663" y="3584575"/>
            <a:ext cx="0" cy="333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0" name="Rectangle 61"/>
          <p:cNvSpPr>
            <a:spLocks noChangeArrowheads="1"/>
          </p:cNvSpPr>
          <p:nvPr/>
        </p:nvSpPr>
        <p:spPr bwMode="auto">
          <a:xfrm>
            <a:off x="5772150" y="6464300"/>
            <a:ext cx="158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3.5</a:t>
            </a:r>
            <a:endParaRPr lang="en-US"/>
          </a:p>
        </p:txBody>
      </p:sp>
      <p:sp>
        <p:nvSpPr>
          <p:cNvPr id="29731" name="Line 62"/>
          <p:cNvSpPr>
            <a:spLocks noChangeShapeType="1"/>
          </p:cNvSpPr>
          <p:nvPr/>
        </p:nvSpPr>
        <p:spPr bwMode="auto">
          <a:xfrm flipV="1">
            <a:off x="6265863" y="6397625"/>
            <a:ext cx="0" cy="333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2" name="Line 63"/>
          <p:cNvSpPr>
            <a:spLocks noChangeShapeType="1"/>
          </p:cNvSpPr>
          <p:nvPr/>
        </p:nvSpPr>
        <p:spPr bwMode="auto">
          <a:xfrm>
            <a:off x="6265863" y="3584575"/>
            <a:ext cx="0" cy="333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3" name="Rectangle 64"/>
          <p:cNvSpPr>
            <a:spLocks noChangeArrowheads="1"/>
          </p:cNvSpPr>
          <p:nvPr/>
        </p:nvSpPr>
        <p:spPr bwMode="auto">
          <a:xfrm>
            <a:off x="6276975" y="6464300"/>
            <a:ext cx="63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4</a:t>
            </a:r>
            <a:endParaRPr lang="en-US"/>
          </a:p>
        </p:txBody>
      </p:sp>
      <p:sp>
        <p:nvSpPr>
          <p:cNvPr id="29734" name="Line 65"/>
          <p:cNvSpPr>
            <a:spLocks noChangeShapeType="1"/>
          </p:cNvSpPr>
          <p:nvPr/>
        </p:nvSpPr>
        <p:spPr bwMode="auto">
          <a:xfrm flipV="1">
            <a:off x="6732588" y="6397625"/>
            <a:ext cx="0" cy="333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5" name="Line 66"/>
          <p:cNvSpPr>
            <a:spLocks noChangeShapeType="1"/>
          </p:cNvSpPr>
          <p:nvPr/>
        </p:nvSpPr>
        <p:spPr bwMode="auto">
          <a:xfrm>
            <a:off x="6732588" y="3584575"/>
            <a:ext cx="0" cy="333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6" name="Rectangle 67"/>
          <p:cNvSpPr>
            <a:spLocks noChangeArrowheads="1"/>
          </p:cNvSpPr>
          <p:nvPr/>
        </p:nvSpPr>
        <p:spPr bwMode="auto">
          <a:xfrm>
            <a:off x="6696075" y="6464300"/>
            <a:ext cx="158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4.5</a:t>
            </a:r>
            <a:endParaRPr lang="en-US"/>
          </a:p>
        </p:txBody>
      </p:sp>
      <p:sp>
        <p:nvSpPr>
          <p:cNvPr id="29737" name="Line 68"/>
          <p:cNvSpPr>
            <a:spLocks noChangeShapeType="1"/>
          </p:cNvSpPr>
          <p:nvPr/>
        </p:nvSpPr>
        <p:spPr bwMode="auto">
          <a:xfrm flipV="1">
            <a:off x="7188200" y="6397625"/>
            <a:ext cx="0" cy="333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8" name="Line 69"/>
          <p:cNvSpPr>
            <a:spLocks noChangeShapeType="1"/>
          </p:cNvSpPr>
          <p:nvPr/>
        </p:nvSpPr>
        <p:spPr bwMode="auto">
          <a:xfrm>
            <a:off x="7188200" y="3584575"/>
            <a:ext cx="0" cy="333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9" name="Rectangle 70"/>
          <p:cNvSpPr>
            <a:spLocks noChangeArrowheads="1"/>
          </p:cNvSpPr>
          <p:nvPr/>
        </p:nvSpPr>
        <p:spPr bwMode="auto">
          <a:xfrm>
            <a:off x="7199313" y="6464300"/>
            <a:ext cx="63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5</a:t>
            </a:r>
            <a:endParaRPr lang="en-US"/>
          </a:p>
        </p:txBody>
      </p:sp>
      <p:sp>
        <p:nvSpPr>
          <p:cNvPr id="29740" name="Line 71"/>
          <p:cNvSpPr>
            <a:spLocks noChangeShapeType="1"/>
          </p:cNvSpPr>
          <p:nvPr/>
        </p:nvSpPr>
        <p:spPr bwMode="auto">
          <a:xfrm>
            <a:off x="2592388" y="6430963"/>
            <a:ext cx="42862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41" name="Line 72"/>
          <p:cNvSpPr>
            <a:spLocks noChangeShapeType="1"/>
          </p:cNvSpPr>
          <p:nvPr/>
        </p:nvSpPr>
        <p:spPr bwMode="auto">
          <a:xfrm flipH="1">
            <a:off x="7146925" y="6430963"/>
            <a:ext cx="41275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42" name="Rectangle 73"/>
          <p:cNvSpPr>
            <a:spLocks noChangeArrowheads="1"/>
          </p:cNvSpPr>
          <p:nvPr/>
        </p:nvSpPr>
        <p:spPr bwMode="auto">
          <a:xfrm>
            <a:off x="2482850" y="6364288"/>
            <a:ext cx="1016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-1</a:t>
            </a:r>
            <a:endParaRPr lang="en-US"/>
          </a:p>
        </p:txBody>
      </p:sp>
      <p:sp>
        <p:nvSpPr>
          <p:cNvPr id="29743" name="Line 74"/>
          <p:cNvSpPr>
            <a:spLocks noChangeShapeType="1"/>
          </p:cNvSpPr>
          <p:nvPr/>
        </p:nvSpPr>
        <p:spPr bwMode="auto">
          <a:xfrm>
            <a:off x="2592388" y="6146800"/>
            <a:ext cx="42862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44" name="Line 75"/>
          <p:cNvSpPr>
            <a:spLocks noChangeShapeType="1"/>
          </p:cNvSpPr>
          <p:nvPr/>
        </p:nvSpPr>
        <p:spPr bwMode="auto">
          <a:xfrm flipH="1">
            <a:off x="7146925" y="6146800"/>
            <a:ext cx="41275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45" name="Rectangle 76"/>
          <p:cNvSpPr>
            <a:spLocks noChangeArrowheads="1"/>
          </p:cNvSpPr>
          <p:nvPr/>
        </p:nvSpPr>
        <p:spPr bwMode="auto">
          <a:xfrm>
            <a:off x="2382838" y="6080125"/>
            <a:ext cx="1968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-0.8</a:t>
            </a:r>
            <a:endParaRPr lang="en-US"/>
          </a:p>
        </p:txBody>
      </p:sp>
      <p:sp>
        <p:nvSpPr>
          <p:cNvPr id="29746" name="Line 77"/>
          <p:cNvSpPr>
            <a:spLocks noChangeShapeType="1"/>
          </p:cNvSpPr>
          <p:nvPr/>
        </p:nvSpPr>
        <p:spPr bwMode="auto">
          <a:xfrm>
            <a:off x="2592388" y="5862638"/>
            <a:ext cx="42862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47" name="Line 78"/>
          <p:cNvSpPr>
            <a:spLocks noChangeShapeType="1"/>
          </p:cNvSpPr>
          <p:nvPr/>
        </p:nvSpPr>
        <p:spPr bwMode="auto">
          <a:xfrm flipH="1">
            <a:off x="7146925" y="5862638"/>
            <a:ext cx="41275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48" name="Rectangle 79"/>
          <p:cNvSpPr>
            <a:spLocks noChangeArrowheads="1"/>
          </p:cNvSpPr>
          <p:nvPr/>
        </p:nvSpPr>
        <p:spPr bwMode="auto">
          <a:xfrm>
            <a:off x="2382838" y="5795963"/>
            <a:ext cx="1968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-0.6</a:t>
            </a:r>
            <a:endParaRPr lang="en-US"/>
          </a:p>
        </p:txBody>
      </p:sp>
      <p:sp>
        <p:nvSpPr>
          <p:cNvPr id="29749" name="Line 80"/>
          <p:cNvSpPr>
            <a:spLocks noChangeShapeType="1"/>
          </p:cNvSpPr>
          <p:nvPr/>
        </p:nvSpPr>
        <p:spPr bwMode="auto">
          <a:xfrm>
            <a:off x="2592388" y="5578475"/>
            <a:ext cx="42862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50" name="Line 81"/>
          <p:cNvSpPr>
            <a:spLocks noChangeShapeType="1"/>
          </p:cNvSpPr>
          <p:nvPr/>
        </p:nvSpPr>
        <p:spPr bwMode="auto">
          <a:xfrm flipH="1">
            <a:off x="7146925" y="5578475"/>
            <a:ext cx="41275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51" name="Rectangle 82"/>
          <p:cNvSpPr>
            <a:spLocks noChangeArrowheads="1"/>
          </p:cNvSpPr>
          <p:nvPr/>
        </p:nvSpPr>
        <p:spPr bwMode="auto">
          <a:xfrm>
            <a:off x="2382838" y="5511800"/>
            <a:ext cx="1968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-0.4</a:t>
            </a:r>
            <a:endParaRPr lang="en-US"/>
          </a:p>
        </p:txBody>
      </p:sp>
      <p:sp>
        <p:nvSpPr>
          <p:cNvPr id="29752" name="Line 83"/>
          <p:cNvSpPr>
            <a:spLocks noChangeShapeType="1"/>
          </p:cNvSpPr>
          <p:nvPr/>
        </p:nvSpPr>
        <p:spPr bwMode="auto">
          <a:xfrm>
            <a:off x="2592388" y="5295900"/>
            <a:ext cx="42862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53" name="Line 84"/>
          <p:cNvSpPr>
            <a:spLocks noChangeShapeType="1"/>
          </p:cNvSpPr>
          <p:nvPr/>
        </p:nvSpPr>
        <p:spPr bwMode="auto">
          <a:xfrm flipH="1">
            <a:off x="7146925" y="5295900"/>
            <a:ext cx="41275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54" name="Rectangle 85"/>
          <p:cNvSpPr>
            <a:spLocks noChangeArrowheads="1"/>
          </p:cNvSpPr>
          <p:nvPr/>
        </p:nvSpPr>
        <p:spPr bwMode="auto">
          <a:xfrm>
            <a:off x="2382838" y="5229225"/>
            <a:ext cx="1968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-0.2</a:t>
            </a:r>
            <a:endParaRPr lang="en-US"/>
          </a:p>
        </p:txBody>
      </p:sp>
      <p:sp>
        <p:nvSpPr>
          <p:cNvPr id="29755" name="Line 86"/>
          <p:cNvSpPr>
            <a:spLocks noChangeShapeType="1"/>
          </p:cNvSpPr>
          <p:nvPr/>
        </p:nvSpPr>
        <p:spPr bwMode="auto">
          <a:xfrm>
            <a:off x="2592388" y="5011738"/>
            <a:ext cx="42862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56" name="Line 87"/>
          <p:cNvSpPr>
            <a:spLocks noChangeShapeType="1"/>
          </p:cNvSpPr>
          <p:nvPr/>
        </p:nvSpPr>
        <p:spPr bwMode="auto">
          <a:xfrm flipH="1">
            <a:off x="7146925" y="5011738"/>
            <a:ext cx="41275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57" name="Rectangle 88"/>
          <p:cNvSpPr>
            <a:spLocks noChangeArrowheads="1"/>
          </p:cNvSpPr>
          <p:nvPr/>
        </p:nvSpPr>
        <p:spPr bwMode="auto">
          <a:xfrm>
            <a:off x="2519363" y="4945063"/>
            <a:ext cx="63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29758" name="Line 89"/>
          <p:cNvSpPr>
            <a:spLocks noChangeShapeType="1"/>
          </p:cNvSpPr>
          <p:nvPr/>
        </p:nvSpPr>
        <p:spPr bwMode="auto">
          <a:xfrm>
            <a:off x="2592388" y="4719638"/>
            <a:ext cx="42862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59" name="Line 90"/>
          <p:cNvSpPr>
            <a:spLocks noChangeShapeType="1"/>
          </p:cNvSpPr>
          <p:nvPr/>
        </p:nvSpPr>
        <p:spPr bwMode="auto">
          <a:xfrm flipH="1">
            <a:off x="7146925" y="4719638"/>
            <a:ext cx="41275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0" name="Rectangle 91"/>
          <p:cNvSpPr>
            <a:spLocks noChangeArrowheads="1"/>
          </p:cNvSpPr>
          <p:nvPr/>
        </p:nvSpPr>
        <p:spPr bwMode="auto">
          <a:xfrm>
            <a:off x="2417763" y="4652963"/>
            <a:ext cx="158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0.2</a:t>
            </a:r>
            <a:endParaRPr lang="en-US"/>
          </a:p>
        </p:txBody>
      </p:sp>
      <p:sp>
        <p:nvSpPr>
          <p:cNvPr id="29761" name="Line 92"/>
          <p:cNvSpPr>
            <a:spLocks noChangeShapeType="1"/>
          </p:cNvSpPr>
          <p:nvPr/>
        </p:nvSpPr>
        <p:spPr bwMode="auto">
          <a:xfrm>
            <a:off x="2592388" y="4435475"/>
            <a:ext cx="42862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2" name="Line 93"/>
          <p:cNvSpPr>
            <a:spLocks noChangeShapeType="1"/>
          </p:cNvSpPr>
          <p:nvPr/>
        </p:nvSpPr>
        <p:spPr bwMode="auto">
          <a:xfrm flipH="1">
            <a:off x="7146925" y="4435475"/>
            <a:ext cx="41275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3" name="Rectangle 94"/>
          <p:cNvSpPr>
            <a:spLocks noChangeArrowheads="1"/>
          </p:cNvSpPr>
          <p:nvPr/>
        </p:nvSpPr>
        <p:spPr bwMode="auto">
          <a:xfrm>
            <a:off x="2417763" y="4368800"/>
            <a:ext cx="158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0.4</a:t>
            </a:r>
            <a:endParaRPr lang="en-US"/>
          </a:p>
        </p:txBody>
      </p:sp>
      <p:sp>
        <p:nvSpPr>
          <p:cNvPr id="29764" name="Line 95"/>
          <p:cNvSpPr>
            <a:spLocks noChangeShapeType="1"/>
          </p:cNvSpPr>
          <p:nvPr/>
        </p:nvSpPr>
        <p:spPr bwMode="auto">
          <a:xfrm>
            <a:off x="2592388" y="4151313"/>
            <a:ext cx="42862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5" name="Line 96"/>
          <p:cNvSpPr>
            <a:spLocks noChangeShapeType="1"/>
          </p:cNvSpPr>
          <p:nvPr/>
        </p:nvSpPr>
        <p:spPr bwMode="auto">
          <a:xfrm flipH="1">
            <a:off x="7146925" y="4151313"/>
            <a:ext cx="41275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6" name="Rectangle 97"/>
          <p:cNvSpPr>
            <a:spLocks noChangeArrowheads="1"/>
          </p:cNvSpPr>
          <p:nvPr/>
        </p:nvSpPr>
        <p:spPr bwMode="auto">
          <a:xfrm>
            <a:off x="2417763" y="4084638"/>
            <a:ext cx="158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0.6</a:t>
            </a:r>
            <a:endParaRPr lang="en-US"/>
          </a:p>
        </p:txBody>
      </p:sp>
      <p:sp>
        <p:nvSpPr>
          <p:cNvPr id="29767" name="Line 98"/>
          <p:cNvSpPr>
            <a:spLocks noChangeShapeType="1"/>
          </p:cNvSpPr>
          <p:nvPr/>
        </p:nvSpPr>
        <p:spPr bwMode="auto">
          <a:xfrm>
            <a:off x="2592388" y="3868738"/>
            <a:ext cx="42862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8" name="Line 99"/>
          <p:cNvSpPr>
            <a:spLocks noChangeShapeType="1"/>
          </p:cNvSpPr>
          <p:nvPr/>
        </p:nvSpPr>
        <p:spPr bwMode="auto">
          <a:xfrm flipH="1">
            <a:off x="7146925" y="3868738"/>
            <a:ext cx="41275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9" name="Rectangle 100"/>
          <p:cNvSpPr>
            <a:spLocks noChangeArrowheads="1"/>
          </p:cNvSpPr>
          <p:nvPr/>
        </p:nvSpPr>
        <p:spPr bwMode="auto">
          <a:xfrm>
            <a:off x="2417763" y="3802063"/>
            <a:ext cx="158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0.8</a:t>
            </a:r>
            <a:endParaRPr lang="en-US"/>
          </a:p>
        </p:txBody>
      </p:sp>
      <p:sp>
        <p:nvSpPr>
          <p:cNvPr id="29770" name="Line 101"/>
          <p:cNvSpPr>
            <a:spLocks noChangeShapeType="1"/>
          </p:cNvSpPr>
          <p:nvPr/>
        </p:nvSpPr>
        <p:spPr bwMode="auto">
          <a:xfrm>
            <a:off x="2592388" y="3584575"/>
            <a:ext cx="42862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71" name="Line 102"/>
          <p:cNvSpPr>
            <a:spLocks noChangeShapeType="1"/>
          </p:cNvSpPr>
          <p:nvPr/>
        </p:nvSpPr>
        <p:spPr bwMode="auto">
          <a:xfrm flipH="1">
            <a:off x="7146925" y="3584575"/>
            <a:ext cx="41275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72" name="Rectangle 103"/>
          <p:cNvSpPr>
            <a:spLocks noChangeArrowheads="1"/>
          </p:cNvSpPr>
          <p:nvPr/>
        </p:nvSpPr>
        <p:spPr bwMode="auto">
          <a:xfrm>
            <a:off x="2519363" y="3517900"/>
            <a:ext cx="635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1</a:t>
            </a:r>
            <a:endParaRPr lang="en-US"/>
          </a:p>
        </p:txBody>
      </p:sp>
      <p:sp>
        <p:nvSpPr>
          <p:cNvPr id="29773" name="Line 104"/>
          <p:cNvSpPr>
            <a:spLocks noChangeShapeType="1"/>
          </p:cNvSpPr>
          <p:nvPr/>
        </p:nvSpPr>
        <p:spPr bwMode="auto">
          <a:xfrm>
            <a:off x="2592388" y="6430963"/>
            <a:ext cx="4595812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74" name="Line 105"/>
          <p:cNvSpPr>
            <a:spLocks noChangeShapeType="1"/>
          </p:cNvSpPr>
          <p:nvPr/>
        </p:nvSpPr>
        <p:spPr bwMode="auto">
          <a:xfrm>
            <a:off x="2592388" y="3584575"/>
            <a:ext cx="4595812" cy="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75" name="Line 106"/>
          <p:cNvSpPr>
            <a:spLocks noChangeShapeType="1"/>
          </p:cNvSpPr>
          <p:nvPr/>
        </p:nvSpPr>
        <p:spPr bwMode="auto">
          <a:xfrm flipV="1">
            <a:off x="2592388" y="3584575"/>
            <a:ext cx="0" cy="28463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76" name="Line 107"/>
          <p:cNvSpPr>
            <a:spLocks noChangeShapeType="1"/>
          </p:cNvSpPr>
          <p:nvPr/>
        </p:nvSpPr>
        <p:spPr bwMode="auto">
          <a:xfrm flipV="1">
            <a:off x="7188200" y="3584575"/>
            <a:ext cx="0" cy="28463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77" name="Freeform 108"/>
          <p:cNvSpPr>
            <a:spLocks/>
          </p:cNvSpPr>
          <p:nvPr/>
        </p:nvSpPr>
        <p:spPr bwMode="auto">
          <a:xfrm flipH="1">
            <a:off x="2592388" y="3584575"/>
            <a:ext cx="4595812" cy="2687638"/>
          </a:xfrm>
          <a:custGeom>
            <a:avLst/>
            <a:gdLst>
              <a:gd name="T0" fmla="*/ 2147483647 w 2895"/>
              <a:gd name="T1" fmla="*/ 2147483647 h 1693"/>
              <a:gd name="T2" fmla="*/ 2147483647 w 2895"/>
              <a:gd name="T3" fmla="*/ 2147483647 h 1693"/>
              <a:gd name="T4" fmla="*/ 2147483647 w 2895"/>
              <a:gd name="T5" fmla="*/ 2147483647 h 1693"/>
              <a:gd name="T6" fmla="*/ 2147483647 w 2895"/>
              <a:gd name="T7" fmla="*/ 2147483647 h 1693"/>
              <a:gd name="T8" fmla="*/ 2147483647 w 2895"/>
              <a:gd name="T9" fmla="*/ 2147483647 h 1693"/>
              <a:gd name="T10" fmla="*/ 2147483647 w 2895"/>
              <a:gd name="T11" fmla="*/ 2147483647 h 1693"/>
              <a:gd name="T12" fmla="*/ 2147483647 w 2895"/>
              <a:gd name="T13" fmla="*/ 2147483647 h 1693"/>
              <a:gd name="T14" fmla="*/ 2147483647 w 2895"/>
              <a:gd name="T15" fmla="*/ 2147483647 h 1693"/>
              <a:gd name="T16" fmla="*/ 2147483647 w 2895"/>
              <a:gd name="T17" fmla="*/ 2147483647 h 1693"/>
              <a:gd name="T18" fmla="*/ 2147483647 w 2895"/>
              <a:gd name="T19" fmla="*/ 2147483647 h 1693"/>
              <a:gd name="T20" fmla="*/ 2147483647 w 2895"/>
              <a:gd name="T21" fmla="*/ 2147483647 h 1693"/>
              <a:gd name="T22" fmla="*/ 2147483647 w 2895"/>
              <a:gd name="T23" fmla="*/ 2147483647 h 1693"/>
              <a:gd name="T24" fmla="*/ 2147483647 w 2895"/>
              <a:gd name="T25" fmla="*/ 2147483647 h 1693"/>
              <a:gd name="T26" fmla="*/ 2147483647 w 2895"/>
              <a:gd name="T27" fmla="*/ 2147483647 h 1693"/>
              <a:gd name="T28" fmla="*/ 2147483647 w 2895"/>
              <a:gd name="T29" fmla="*/ 2147483647 h 1693"/>
              <a:gd name="T30" fmla="*/ 2147483647 w 2895"/>
              <a:gd name="T31" fmla="*/ 2147483647 h 1693"/>
              <a:gd name="T32" fmla="*/ 2147483647 w 2895"/>
              <a:gd name="T33" fmla="*/ 2147483647 h 1693"/>
              <a:gd name="T34" fmla="*/ 2147483647 w 2895"/>
              <a:gd name="T35" fmla="*/ 2147483647 h 1693"/>
              <a:gd name="T36" fmla="*/ 2147483647 w 2895"/>
              <a:gd name="T37" fmla="*/ 2147483647 h 1693"/>
              <a:gd name="T38" fmla="*/ 2147483647 w 2895"/>
              <a:gd name="T39" fmla="*/ 2147483647 h 1693"/>
              <a:gd name="T40" fmla="*/ 2147483647 w 2895"/>
              <a:gd name="T41" fmla="*/ 2147483647 h 1693"/>
              <a:gd name="T42" fmla="*/ 2147483647 w 2895"/>
              <a:gd name="T43" fmla="*/ 2147483647 h 1693"/>
              <a:gd name="T44" fmla="*/ 2147483647 w 2895"/>
              <a:gd name="T45" fmla="*/ 2147483647 h 1693"/>
              <a:gd name="T46" fmla="*/ 2147483647 w 2895"/>
              <a:gd name="T47" fmla="*/ 2147483647 h 1693"/>
              <a:gd name="T48" fmla="*/ 2147483647 w 2895"/>
              <a:gd name="T49" fmla="*/ 2147483647 h 1693"/>
              <a:gd name="T50" fmla="*/ 2147483647 w 2895"/>
              <a:gd name="T51" fmla="*/ 2147483647 h 1693"/>
              <a:gd name="T52" fmla="*/ 2147483647 w 2895"/>
              <a:gd name="T53" fmla="*/ 2147483647 h 1693"/>
              <a:gd name="T54" fmla="*/ 2147483647 w 2895"/>
              <a:gd name="T55" fmla="*/ 2147483647 h 1693"/>
              <a:gd name="T56" fmla="*/ 2147483647 w 2895"/>
              <a:gd name="T57" fmla="*/ 2147483647 h 1693"/>
              <a:gd name="T58" fmla="*/ 2147483647 w 2895"/>
              <a:gd name="T59" fmla="*/ 2147483647 h 1693"/>
              <a:gd name="T60" fmla="*/ 2147483647 w 2895"/>
              <a:gd name="T61" fmla="*/ 2147483647 h 1693"/>
              <a:gd name="T62" fmla="*/ 2147483647 w 2895"/>
              <a:gd name="T63" fmla="*/ 2147483647 h 1693"/>
              <a:gd name="T64" fmla="*/ 2147483647 w 2895"/>
              <a:gd name="T65" fmla="*/ 2147483647 h 1693"/>
              <a:gd name="T66" fmla="*/ 2147483647 w 2895"/>
              <a:gd name="T67" fmla="*/ 2147483647 h 1693"/>
              <a:gd name="T68" fmla="*/ 2147483647 w 2895"/>
              <a:gd name="T69" fmla="*/ 2147483647 h 1693"/>
              <a:gd name="T70" fmla="*/ 2147483647 w 2895"/>
              <a:gd name="T71" fmla="*/ 2147483647 h 1693"/>
              <a:gd name="T72" fmla="*/ 2147483647 w 2895"/>
              <a:gd name="T73" fmla="*/ 2147483647 h 1693"/>
              <a:gd name="T74" fmla="*/ 2147483647 w 2895"/>
              <a:gd name="T75" fmla="*/ 2147483647 h 1693"/>
              <a:gd name="T76" fmla="*/ 2147483647 w 2895"/>
              <a:gd name="T77" fmla="*/ 2147483647 h 1693"/>
              <a:gd name="T78" fmla="*/ 2147483647 w 2895"/>
              <a:gd name="T79" fmla="*/ 2147483647 h 1693"/>
              <a:gd name="T80" fmla="*/ 2147483647 w 2895"/>
              <a:gd name="T81" fmla="*/ 2147483647 h 1693"/>
              <a:gd name="T82" fmla="*/ 2147483647 w 2895"/>
              <a:gd name="T83" fmla="*/ 2147483647 h 1693"/>
              <a:gd name="T84" fmla="*/ 2147483647 w 2895"/>
              <a:gd name="T85" fmla="*/ 2147483647 h 1693"/>
              <a:gd name="T86" fmla="*/ 2147483647 w 2895"/>
              <a:gd name="T87" fmla="*/ 2147483647 h 1693"/>
              <a:gd name="T88" fmla="*/ 2147483647 w 2895"/>
              <a:gd name="T89" fmla="*/ 2147483647 h 1693"/>
              <a:gd name="T90" fmla="*/ 2147483647 w 2895"/>
              <a:gd name="T91" fmla="*/ 2147483647 h 1693"/>
              <a:gd name="T92" fmla="*/ 2147483647 w 2895"/>
              <a:gd name="T93" fmla="*/ 2147483647 h 1693"/>
              <a:gd name="T94" fmla="*/ 2147483647 w 2895"/>
              <a:gd name="T95" fmla="*/ 2147483647 h 1693"/>
              <a:gd name="T96" fmla="*/ 2147483647 w 2895"/>
              <a:gd name="T97" fmla="*/ 2147483647 h 1693"/>
              <a:gd name="T98" fmla="*/ 2147483647 w 2895"/>
              <a:gd name="T99" fmla="*/ 2147483647 h 169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895"/>
              <a:gd name="T151" fmla="*/ 0 h 1693"/>
              <a:gd name="T152" fmla="*/ 2895 w 2895"/>
              <a:gd name="T153" fmla="*/ 1693 h 169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895" h="1693">
                <a:moveTo>
                  <a:pt x="0" y="0"/>
                </a:moveTo>
                <a:lnTo>
                  <a:pt x="27" y="126"/>
                </a:lnTo>
                <a:lnTo>
                  <a:pt x="61" y="431"/>
                </a:lnTo>
                <a:lnTo>
                  <a:pt x="87" y="841"/>
                </a:lnTo>
                <a:lnTo>
                  <a:pt x="114" y="1251"/>
                </a:lnTo>
                <a:lnTo>
                  <a:pt x="147" y="1556"/>
                </a:lnTo>
                <a:lnTo>
                  <a:pt x="174" y="1693"/>
                </a:lnTo>
                <a:lnTo>
                  <a:pt x="208" y="1630"/>
                </a:lnTo>
                <a:lnTo>
                  <a:pt x="234" y="1393"/>
                </a:lnTo>
                <a:lnTo>
                  <a:pt x="261" y="1041"/>
                </a:lnTo>
                <a:lnTo>
                  <a:pt x="295" y="668"/>
                </a:lnTo>
                <a:lnTo>
                  <a:pt x="321" y="363"/>
                </a:lnTo>
                <a:lnTo>
                  <a:pt x="348" y="200"/>
                </a:lnTo>
                <a:lnTo>
                  <a:pt x="381" y="210"/>
                </a:lnTo>
                <a:lnTo>
                  <a:pt x="408" y="389"/>
                </a:lnTo>
                <a:lnTo>
                  <a:pt x="442" y="683"/>
                </a:lnTo>
                <a:lnTo>
                  <a:pt x="468" y="1020"/>
                </a:lnTo>
                <a:lnTo>
                  <a:pt x="495" y="1314"/>
                </a:lnTo>
                <a:lnTo>
                  <a:pt x="529" y="1498"/>
                </a:lnTo>
                <a:lnTo>
                  <a:pt x="555" y="1530"/>
                </a:lnTo>
                <a:lnTo>
                  <a:pt x="582" y="1404"/>
                </a:lnTo>
                <a:lnTo>
                  <a:pt x="615" y="1162"/>
                </a:lnTo>
                <a:lnTo>
                  <a:pt x="642" y="862"/>
                </a:lnTo>
                <a:lnTo>
                  <a:pt x="676" y="584"/>
                </a:lnTo>
                <a:lnTo>
                  <a:pt x="702" y="389"/>
                </a:lnTo>
                <a:lnTo>
                  <a:pt x="729" y="326"/>
                </a:lnTo>
                <a:lnTo>
                  <a:pt x="763" y="405"/>
                </a:lnTo>
                <a:lnTo>
                  <a:pt x="789" y="599"/>
                </a:lnTo>
                <a:lnTo>
                  <a:pt x="816" y="857"/>
                </a:lnTo>
                <a:lnTo>
                  <a:pt x="849" y="1120"/>
                </a:lnTo>
                <a:lnTo>
                  <a:pt x="876" y="1314"/>
                </a:lnTo>
                <a:lnTo>
                  <a:pt x="910" y="1404"/>
                </a:lnTo>
                <a:lnTo>
                  <a:pt x="936" y="1367"/>
                </a:lnTo>
                <a:lnTo>
                  <a:pt x="963" y="1214"/>
                </a:lnTo>
                <a:lnTo>
                  <a:pt x="997" y="994"/>
                </a:lnTo>
                <a:lnTo>
                  <a:pt x="1023" y="752"/>
                </a:lnTo>
                <a:lnTo>
                  <a:pt x="1050" y="557"/>
                </a:lnTo>
                <a:lnTo>
                  <a:pt x="1083" y="452"/>
                </a:lnTo>
                <a:lnTo>
                  <a:pt x="1110" y="457"/>
                </a:lnTo>
                <a:lnTo>
                  <a:pt x="1144" y="568"/>
                </a:lnTo>
                <a:lnTo>
                  <a:pt x="1170" y="757"/>
                </a:lnTo>
                <a:lnTo>
                  <a:pt x="1197" y="973"/>
                </a:lnTo>
                <a:lnTo>
                  <a:pt x="1231" y="1162"/>
                </a:lnTo>
                <a:lnTo>
                  <a:pt x="1257" y="1277"/>
                </a:lnTo>
                <a:lnTo>
                  <a:pt x="1284" y="1298"/>
                </a:lnTo>
                <a:lnTo>
                  <a:pt x="1317" y="1220"/>
                </a:lnTo>
                <a:lnTo>
                  <a:pt x="1344" y="1067"/>
                </a:lnTo>
                <a:lnTo>
                  <a:pt x="1378" y="878"/>
                </a:lnTo>
                <a:lnTo>
                  <a:pt x="1404" y="699"/>
                </a:lnTo>
                <a:lnTo>
                  <a:pt x="1431" y="573"/>
                </a:lnTo>
                <a:lnTo>
                  <a:pt x="1465" y="531"/>
                </a:lnTo>
                <a:lnTo>
                  <a:pt x="1491" y="584"/>
                </a:lnTo>
                <a:lnTo>
                  <a:pt x="1518" y="704"/>
                </a:lnTo>
                <a:lnTo>
                  <a:pt x="1551" y="873"/>
                </a:lnTo>
                <a:lnTo>
                  <a:pt x="1578" y="1036"/>
                </a:lnTo>
                <a:lnTo>
                  <a:pt x="1612" y="1162"/>
                </a:lnTo>
                <a:lnTo>
                  <a:pt x="1638" y="1220"/>
                </a:lnTo>
                <a:lnTo>
                  <a:pt x="1665" y="1199"/>
                </a:lnTo>
                <a:lnTo>
                  <a:pt x="1699" y="1099"/>
                </a:lnTo>
                <a:lnTo>
                  <a:pt x="1725" y="957"/>
                </a:lnTo>
                <a:lnTo>
                  <a:pt x="1752" y="804"/>
                </a:lnTo>
                <a:lnTo>
                  <a:pt x="1785" y="683"/>
                </a:lnTo>
                <a:lnTo>
                  <a:pt x="1812" y="615"/>
                </a:lnTo>
                <a:lnTo>
                  <a:pt x="1846" y="615"/>
                </a:lnTo>
                <a:lnTo>
                  <a:pt x="1872" y="689"/>
                </a:lnTo>
                <a:lnTo>
                  <a:pt x="1899" y="804"/>
                </a:lnTo>
                <a:lnTo>
                  <a:pt x="1933" y="941"/>
                </a:lnTo>
                <a:lnTo>
                  <a:pt x="1959" y="1062"/>
                </a:lnTo>
                <a:lnTo>
                  <a:pt x="1986" y="1141"/>
                </a:lnTo>
                <a:lnTo>
                  <a:pt x="2019" y="1151"/>
                </a:lnTo>
                <a:lnTo>
                  <a:pt x="2046" y="1104"/>
                </a:lnTo>
                <a:lnTo>
                  <a:pt x="2080" y="1004"/>
                </a:lnTo>
                <a:lnTo>
                  <a:pt x="2106" y="883"/>
                </a:lnTo>
                <a:lnTo>
                  <a:pt x="2133" y="773"/>
                </a:lnTo>
                <a:lnTo>
                  <a:pt x="2167" y="694"/>
                </a:lnTo>
                <a:lnTo>
                  <a:pt x="2193" y="662"/>
                </a:lnTo>
                <a:lnTo>
                  <a:pt x="2220" y="694"/>
                </a:lnTo>
                <a:lnTo>
                  <a:pt x="2253" y="773"/>
                </a:lnTo>
                <a:lnTo>
                  <a:pt x="2280" y="878"/>
                </a:lnTo>
                <a:lnTo>
                  <a:pt x="2314" y="983"/>
                </a:lnTo>
                <a:lnTo>
                  <a:pt x="2340" y="1067"/>
                </a:lnTo>
                <a:lnTo>
                  <a:pt x="2367" y="1104"/>
                </a:lnTo>
                <a:lnTo>
                  <a:pt x="2401" y="1088"/>
                </a:lnTo>
                <a:lnTo>
                  <a:pt x="2427" y="1025"/>
                </a:lnTo>
                <a:lnTo>
                  <a:pt x="2454" y="936"/>
                </a:lnTo>
                <a:lnTo>
                  <a:pt x="2487" y="841"/>
                </a:lnTo>
                <a:lnTo>
                  <a:pt x="2514" y="762"/>
                </a:lnTo>
                <a:lnTo>
                  <a:pt x="2548" y="715"/>
                </a:lnTo>
                <a:lnTo>
                  <a:pt x="2574" y="720"/>
                </a:lnTo>
                <a:lnTo>
                  <a:pt x="2601" y="762"/>
                </a:lnTo>
                <a:lnTo>
                  <a:pt x="2635" y="836"/>
                </a:lnTo>
                <a:lnTo>
                  <a:pt x="2661" y="925"/>
                </a:lnTo>
                <a:lnTo>
                  <a:pt x="2688" y="1004"/>
                </a:lnTo>
                <a:lnTo>
                  <a:pt x="2721" y="1051"/>
                </a:lnTo>
                <a:lnTo>
                  <a:pt x="2748" y="1062"/>
                </a:lnTo>
                <a:lnTo>
                  <a:pt x="2782" y="1030"/>
                </a:lnTo>
                <a:lnTo>
                  <a:pt x="2808" y="967"/>
                </a:lnTo>
                <a:lnTo>
                  <a:pt x="2835" y="888"/>
                </a:lnTo>
                <a:lnTo>
                  <a:pt x="2869" y="815"/>
                </a:lnTo>
                <a:lnTo>
                  <a:pt x="2895" y="768"/>
                </a:lnTo>
              </a:path>
            </a:pathLst>
          </a:custGeom>
          <a:noFill/>
          <a:ln w="11113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78" name="Freeform 109"/>
          <p:cNvSpPr>
            <a:spLocks/>
          </p:cNvSpPr>
          <p:nvPr/>
        </p:nvSpPr>
        <p:spPr bwMode="auto">
          <a:xfrm flipH="1">
            <a:off x="2592388" y="3584575"/>
            <a:ext cx="4595812" cy="1184275"/>
          </a:xfrm>
          <a:custGeom>
            <a:avLst/>
            <a:gdLst>
              <a:gd name="T0" fmla="*/ 2147483647 w 2895"/>
              <a:gd name="T1" fmla="*/ 2147483647 h 746"/>
              <a:gd name="T2" fmla="*/ 2147483647 w 2895"/>
              <a:gd name="T3" fmla="*/ 2147483647 h 746"/>
              <a:gd name="T4" fmla="*/ 2147483647 w 2895"/>
              <a:gd name="T5" fmla="*/ 2147483647 h 746"/>
              <a:gd name="T6" fmla="*/ 2147483647 w 2895"/>
              <a:gd name="T7" fmla="*/ 2147483647 h 746"/>
              <a:gd name="T8" fmla="*/ 2147483647 w 2895"/>
              <a:gd name="T9" fmla="*/ 2147483647 h 746"/>
              <a:gd name="T10" fmla="*/ 2147483647 w 2895"/>
              <a:gd name="T11" fmla="*/ 2147483647 h 746"/>
              <a:gd name="T12" fmla="*/ 2147483647 w 2895"/>
              <a:gd name="T13" fmla="*/ 2147483647 h 746"/>
              <a:gd name="T14" fmla="*/ 2147483647 w 2895"/>
              <a:gd name="T15" fmla="*/ 2147483647 h 746"/>
              <a:gd name="T16" fmla="*/ 2147483647 w 2895"/>
              <a:gd name="T17" fmla="*/ 2147483647 h 746"/>
              <a:gd name="T18" fmla="*/ 2147483647 w 2895"/>
              <a:gd name="T19" fmla="*/ 2147483647 h 746"/>
              <a:gd name="T20" fmla="*/ 2147483647 w 2895"/>
              <a:gd name="T21" fmla="*/ 2147483647 h 746"/>
              <a:gd name="T22" fmla="*/ 2147483647 w 2895"/>
              <a:gd name="T23" fmla="*/ 2147483647 h 746"/>
              <a:gd name="T24" fmla="*/ 2147483647 w 2895"/>
              <a:gd name="T25" fmla="*/ 2147483647 h 746"/>
              <a:gd name="T26" fmla="*/ 2147483647 w 2895"/>
              <a:gd name="T27" fmla="*/ 2147483647 h 746"/>
              <a:gd name="T28" fmla="*/ 2147483647 w 2895"/>
              <a:gd name="T29" fmla="*/ 2147483647 h 746"/>
              <a:gd name="T30" fmla="*/ 2147483647 w 2895"/>
              <a:gd name="T31" fmla="*/ 2147483647 h 746"/>
              <a:gd name="T32" fmla="*/ 2147483647 w 2895"/>
              <a:gd name="T33" fmla="*/ 2147483647 h 746"/>
              <a:gd name="T34" fmla="*/ 2147483647 w 2895"/>
              <a:gd name="T35" fmla="*/ 2147483647 h 746"/>
              <a:gd name="T36" fmla="*/ 2147483647 w 2895"/>
              <a:gd name="T37" fmla="*/ 2147483647 h 746"/>
              <a:gd name="T38" fmla="*/ 2147483647 w 2895"/>
              <a:gd name="T39" fmla="*/ 2147483647 h 746"/>
              <a:gd name="T40" fmla="*/ 2147483647 w 2895"/>
              <a:gd name="T41" fmla="*/ 2147483647 h 746"/>
              <a:gd name="T42" fmla="*/ 2147483647 w 2895"/>
              <a:gd name="T43" fmla="*/ 2147483647 h 746"/>
              <a:gd name="T44" fmla="*/ 2147483647 w 2895"/>
              <a:gd name="T45" fmla="*/ 2147483647 h 746"/>
              <a:gd name="T46" fmla="*/ 2147483647 w 2895"/>
              <a:gd name="T47" fmla="*/ 2147483647 h 746"/>
              <a:gd name="T48" fmla="*/ 2147483647 w 2895"/>
              <a:gd name="T49" fmla="*/ 2147483647 h 746"/>
              <a:gd name="T50" fmla="*/ 2147483647 w 2895"/>
              <a:gd name="T51" fmla="*/ 2147483647 h 746"/>
              <a:gd name="T52" fmla="*/ 2147483647 w 2895"/>
              <a:gd name="T53" fmla="*/ 2147483647 h 746"/>
              <a:gd name="T54" fmla="*/ 2147483647 w 2895"/>
              <a:gd name="T55" fmla="*/ 2147483647 h 746"/>
              <a:gd name="T56" fmla="*/ 2147483647 w 2895"/>
              <a:gd name="T57" fmla="*/ 2147483647 h 746"/>
              <a:gd name="T58" fmla="*/ 2147483647 w 2895"/>
              <a:gd name="T59" fmla="*/ 2147483647 h 746"/>
              <a:gd name="T60" fmla="*/ 2147483647 w 2895"/>
              <a:gd name="T61" fmla="*/ 2147483647 h 746"/>
              <a:gd name="T62" fmla="*/ 2147483647 w 2895"/>
              <a:gd name="T63" fmla="*/ 2147483647 h 746"/>
              <a:gd name="T64" fmla="*/ 2147483647 w 2895"/>
              <a:gd name="T65" fmla="*/ 2147483647 h 746"/>
              <a:gd name="T66" fmla="*/ 2147483647 w 2895"/>
              <a:gd name="T67" fmla="*/ 2147483647 h 746"/>
              <a:gd name="T68" fmla="*/ 2147483647 w 2895"/>
              <a:gd name="T69" fmla="*/ 2147483647 h 746"/>
              <a:gd name="T70" fmla="*/ 2147483647 w 2895"/>
              <a:gd name="T71" fmla="*/ 2147483647 h 746"/>
              <a:gd name="T72" fmla="*/ 2147483647 w 2895"/>
              <a:gd name="T73" fmla="*/ 2147483647 h 746"/>
              <a:gd name="T74" fmla="*/ 2147483647 w 2895"/>
              <a:gd name="T75" fmla="*/ 2147483647 h 746"/>
              <a:gd name="T76" fmla="*/ 2147483647 w 2895"/>
              <a:gd name="T77" fmla="*/ 2147483647 h 746"/>
              <a:gd name="T78" fmla="*/ 2147483647 w 2895"/>
              <a:gd name="T79" fmla="*/ 2147483647 h 746"/>
              <a:gd name="T80" fmla="*/ 2147483647 w 2895"/>
              <a:gd name="T81" fmla="*/ 2147483647 h 746"/>
              <a:gd name="T82" fmla="*/ 2147483647 w 2895"/>
              <a:gd name="T83" fmla="*/ 2147483647 h 746"/>
              <a:gd name="T84" fmla="*/ 2147483647 w 2895"/>
              <a:gd name="T85" fmla="*/ 2147483647 h 746"/>
              <a:gd name="T86" fmla="*/ 2147483647 w 2895"/>
              <a:gd name="T87" fmla="*/ 2147483647 h 746"/>
              <a:gd name="T88" fmla="*/ 2147483647 w 2895"/>
              <a:gd name="T89" fmla="*/ 2147483647 h 746"/>
              <a:gd name="T90" fmla="*/ 2147483647 w 2895"/>
              <a:gd name="T91" fmla="*/ 2147483647 h 746"/>
              <a:gd name="T92" fmla="*/ 2147483647 w 2895"/>
              <a:gd name="T93" fmla="*/ 2147483647 h 746"/>
              <a:gd name="T94" fmla="*/ 2147483647 w 2895"/>
              <a:gd name="T95" fmla="*/ 2147483647 h 746"/>
              <a:gd name="T96" fmla="*/ 2147483647 w 2895"/>
              <a:gd name="T97" fmla="*/ 2147483647 h 746"/>
              <a:gd name="T98" fmla="*/ 2147483647 w 2895"/>
              <a:gd name="T99" fmla="*/ 2147483647 h 74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895"/>
              <a:gd name="T151" fmla="*/ 0 h 746"/>
              <a:gd name="T152" fmla="*/ 2895 w 2895"/>
              <a:gd name="T153" fmla="*/ 746 h 74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895" h="746">
                <a:moveTo>
                  <a:pt x="0" y="0"/>
                </a:moveTo>
                <a:lnTo>
                  <a:pt x="27" y="16"/>
                </a:lnTo>
                <a:lnTo>
                  <a:pt x="61" y="32"/>
                </a:lnTo>
                <a:lnTo>
                  <a:pt x="87" y="47"/>
                </a:lnTo>
                <a:lnTo>
                  <a:pt x="114" y="63"/>
                </a:lnTo>
                <a:lnTo>
                  <a:pt x="147" y="79"/>
                </a:lnTo>
                <a:lnTo>
                  <a:pt x="174" y="89"/>
                </a:lnTo>
                <a:lnTo>
                  <a:pt x="208" y="105"/>
                </a:lnTo>
                <a:lnTo>
                  <a:pt x="234" y="121"/>
                </a:lnTo>
                <a:lnTo>
                  <a:pt x="261" y="137"/>
                </a:lnTo>
                <a:lnTo>
                  <a:pt x="295" y="147"/>
                </a:lnTo>
                <a:lnTo>
                  <a:pt x="321" y="163"/>
                </a:lnTo>
                <a:lnTo>
                  <a:pt x="348" y="173"/>
                </a:lnTo>
                <a:lnTo>
                  <a:pt x="381" y="189"/>
                </a:lnTo>
                <a:lnTo>
                  <a:pt x="408" y="200"/>
                </a:lnTo>
                <a:lnTo>
                  <a:pt x="442" y="210"/>
                </a:lnTo>
                <a:lnTo>
                  <a:pt x="468" y="226"/>
                </a:lnTo>
                <a:lnTo>
                  <a:pt x="495" y="237"/>
                </a:lnTo>
                <a:lnTo>
                  <a:pt x="529" y="247"/>
                </a:lnTo>
                <a:lnTo>
                  <a:pt x="555" y="258"/>
                </a:lnTo>
                <a:lnTo>
                  <a:pt x="582" y="273"/>
                </a:lnTo>
                <a:lnTo>
                  <a:pt x="615" y="284"/>
                </a:lnTo>
                <a:lnTo>
                  <a:pt x="642" y="294"/>
                </a:lnTo>
                <a:lnTo>
                  <a:pt x="676" y="305"/>
                </a:lnTo>
                <a:lnTo>
                  <a:pt x="702" y="315"/>
                </a:lnTo>
                <a:lnTo>
                  <a:pt x="729" y="326"/>
                </a:lnTo>
                <a:lnTo>
                  <a:pt x="763" y="336"/>
                </a:lnTo>
                <a:lnTo>
                  <a:pt x="789" y="347"/>
                </a:lnTo>
                <a:lnTo>
                  <a:pt x="816" y="357"/>
                </a:lnTo>
                <a:lnTo>
                  <a:pt x="849" y="363"/>
                </a:lnTo>
                <a:lnTo>
                  <a:pt x="876" y="373"/>
                </a:lnTo>
                <a:lnTo>
                  <a:pt x="910" y="384"/>
                </a:lnTo>
                <a:lnTo>
                  <a:pt x="936" y="394"/>
                </a:lnTo>
                <a:lnTo>
                  <a:pt x="963" y="400"/>
                </a:lnTo>
                <a:lnTo>
                  <a:pt x="997" y="410"/>
                </a:lnTo>
                <a:lnTo>
                  <a:pt x="1023" y="421"/>
                </a:lnTo>
                <a:lnTo>
                  <a:pt x="1050" y="426"/>
                </a:lnTo>
                <a:lnTo>
                  <a:pt x="1083" y="436"/>
                </a:lnTo>
                <a:lnTo>
                  <a:pt x="1110" y="447"/>
                </a:lnTo>
                <a:lnTo>
                  <a:pt x="1144" y="452"/>
                </a:lnTo>
                <a:lnTo>
                  <a:pt x="1170" y="463"/>
                </a:lnTo>
                <a:lnTo>
                  <a:pt x="1197" y="468"/>
                </a:lnTo>
                <a:lnTo>
                  <a:pt x="1231" y="478"/>
                </a:lnTo>
                <a:lnTo>
                  <a:pt x="1257" y="484"/>
                </a:lnTo>
                <a:lnTo>
                  <a:pt x="1284" y="489"/>
                </a:lnTo>
                <a:lnTo>
                  <a:pt x="1317" y="499"/>
                </a:lnTo>
                <a:lnTo>
                  <a:pt x="1344" y="505"/>
                </a:lnTo>
                <a:lnTo>
                  <a:pt x="1378" y="510"/>
                </a:lnTo>
                <a:lnTo>
                  <a:pt x="1404" y="520"/>
                </a:lnTo>
                <a:lnTo>
                  <a:pt x="1431" y="526"/>
                </a:lnTo>
                <a:lnTo>
                  <a:pt x="1465" y="531"/>
                </a:lnTo>
                <a:lnTo>
                  <a:pt x="1491" y="541"/>
                </a:lnTo>
                <a:lnTo>
                  <a:pt x="1518" y="547"/>
                </a:lnTo>
                <a:lnTo>
                  <a:pt x="1551" y="552"/>
                </a:lnTo>
                <a:lnTo>
                  <a:pt x="1578" y="557"/>
                </a:lnTo>
                <a:lnTo>
                  <a:pt x="1612" y="562"/>
                </a:lnTo>
                <a:lnTo>
                  <a:pt x="1638" y="568"/>
                </a:lnTo>
                <a:lnTo>
                  <a:pt x="1665" y="578"/>
                </a:lnTo>
                <a:lnTo>
                  <a:pt x="1699" y="584"/>
                </a:lnTo>
                <a:lnTo>
                  <a:pt x="1725" y="589"/>
                </a:lnTo>
                <a:lnTo>
                  <a:pt x="1752" y="594"/>
                </a:lnTo>
                <a:lnTo>
                  <a:pt x="1785" y="599"/>
                </a:lnTo>
                <a:lnTo>
                  <a:pt x="1812" y="605"/>
                </a:lnTo>
                <a:lnTo>
                  <a:pt x="1846" y="610"/>
                </a:lnTo>
                <a:lnTo>
                  <a:pt x="1872" y="615"/>
                </a:lnTo>
                <a:lnTo>
                  <a:pt x="1899" y="620"/>
                </a:lnTo>
                <a:lnTo>
                  <a:pt x="1933" y="626"/>
                </a:lnTo>
                <a:lnTo>
                  <a:pt x="1959" y="631"/>
                </a:lnTo>
                <a:lnTo>
                  <a:pt x="1986" y="631"/>
                </a:lnTo>
                <a:lnTo>
                  <a:pt x="2019" y="636"/>
                </a:lnTo>
                <a:lnTo>
                  <a:pt x="2046" y="641"/>
                </a:lnTo>
                <a:lnTo>
                  <a:pt x="2080" y="647"/>
                </a:lnTo>
                <a:lnTo>
                  <a:pt x="2106" y="652"/>
                </a:lnTo>
                <a:lnTo>
                  <a:pt x="2133" y="657"/>
                </a:lnTo>
                <a:lnTo>
                  <a:pt x="2167" y="662"/>
                </a:lnTo>
                <a:lnTo>
                  <a:pt x="2193" y="662"/>
                </a:lnTo>
                <a:lnTo>
                  <a:pt x="2220" y="668"/>
                </a:lnTo>
                <a:lnTo>
                  <a:pt x="2253" y="673"/>
                </a:lnTo>
                <a:lnTo>
                  <a:pt x="2280" y="678"/>
                </a:lnTo>
                <a:lnTo>
                  <a:pt x="2314" y="678"/>
                </a:lnTo>
                <a:lnTo>
                  <a:pt x="2340" y="683"/>
                </a:lnTo>
                <a:lnTo>
                  <a:pt x="2367" y="689"/>
                </a:lnTo>
                <a:lnTo>
                  <a:pt x="2401" y="694"/>
                </a:lnTo>
                <a:lnTo>
                  <a:pt x="2427" y="694"/>
                </a:lnTo>
                <a:lnTo>
                  <a:pt x="2454" y="699"/>
                </a:lnTo>
                <a:lnTo>
                  <a:pt x="2487" y="704"/>
                </a:lnTo>
                <a:lnTo>
                  <a:pt x="2514" y="704"/>
                </a:lnTo>
                <a:lnTo>
                  <a:pt x="2548" y="710"/>
                </a:lnTo>
                <a:lnTo>
                  <a:pt x="2574" y="715"/>
                </a:lnTo>
                <a:lnTo>
                  <a:pt x="2601" y="715"/>
                </a:lnTo>
                <a:lnTo>
                  <a:pt x="2635" y="720"/>
                </a:lnTo>
                <a:lnTo>
                  <a:pt x="2661" y="720"/>
                </a:lnTo>
                <a:lnTo>
                  <a:pt x="2688" y="725"/>
                </a:lnTo>
                <a:lnTo>
                  <a:pt x="2721" y="731"/>
                </a:lnTo>
                <a:lnTo>
                  <a:pt x="2748" y="731"/>
                </a:lnTo>
                <a:lnTo>
                  <a:pt x="2782" y="736"/>
                </a:lnTo>
                <a:lnTo>
                  <a:pt x="2808" y="736"/>
                </a:lnTo>
                <a:lnTo>
                  <a:pt x="2835" y="741"/>
                </a:lnTo>
                <a:lnTo>
                  <a:pt x="2869" y="741"/>
                </a:lnTo>
                <a:lnTo>
                  <a:pt x="2895" y="746"/>
                </a:lnTo>
              </a:path>
            </a:pathLst>
          </a:custGeom>
          <a:noFill/>
          <a:ln w="28575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79" name="Rectangle 110"/>
          <p:cNvSpPr>
            <a:spLocks noChangeArrowheads="1"/>
          </p:cNvSpPr>
          <p:nvPr/>
        </p:nvSpPr>
        <p:spPr bwMode="auto">
          <a:xfrm>
            <a:off x="4787900" y="6597650"/>
            <a:ext cx="12858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Helvetica" charset="0"/>
              </a:rPr>
              <a:t>z/</a:t>
            </a:r>
            <a:endParaRPr lang="en-US"/>
          </a:p>
        </p:txBody>
      </p:sp>
      <p:sp>
        <p:nvSpPr>
          <p:cNvPr id="29780" name="Rectangle 111"/>
          <p:cNvSpPr>
            <a:spLocks noChangeArrowheads="1"/>
          </p:cNvSpPr>
          <p:nvPr/>
        </p:nvSpPr>
        <p:spPr bwMode="auto">
          <a:xfrm>
            <a:off x="4933950" y="6613525"/>
            <a:ext cx="841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Symbol" charset="0"/>
              </a:rPr>
              <a:t>l</a:t>
            </a:r>
            <a:endParaRPr lang="en-US"/>
          </a:p>
        </p:txBody>
      </p:sp>
      <p:sp>
        <p:nvSpPr>
          <p:cNvPr id="29781" name="Rectangle 112"/>
          <p:cNvSpPr>
            <a:spLocks noChangeArrowheads="1"/>
          </p:cNvSpPr>
          <p:nvPr/>
        </p:nvSpPr>
        <p:spPr bwMode="auto">
          <a:xfrm>
            <a:off x="5026025" y="670560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charset="0"/>
              </a:rPr>
              <a:t>0</a:t>
            </a:r>
            <a:endParaRPr lang="en-US"/>
          </a:p>
        </p:txBody>
      </p:sp>
      <p:sp>
        <p:nvSpPr>
          <p:cNvPr id="29782" name="Rectangle 113"/>
          <p:cNvSpPr>
            <a:spLocks noChangeArrowheads="1"/>
          </p:cNvSpPr>
          <p:nvPr/>
        </p:nvSpPr>
        <p:spPr bwMode="auto">
          <a:xfrm rot="-5400000">
            <a:off x="2132807" y="5025231"/>
            <a:ext cx="936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Helvetica" charset="0"/>
              </a:rPr>
              <a:t>E</a:t>
            </a:r>
            <a:endParaRPr lang="en-US"/>
          </a:p>
        </p:txBody>
      </p:sp>
      <p:sp>
        <p:nvSpPr>
          <p:cNvPr id="29783" name="Rectangle 114"/>
          <p:cNvSpPr>
            <a:spLocks noChangeArrowheads="1"/>
          </p:cNvSpPr>
          <p:nvPr/>
        </p:nvSpPr>
        <p:spPr bwMode="auto">
          <a:xfrm rot="-5400000">
            <a:off x="2249488" y="5003800"/>
            <a:ext cx="49212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x</a:t>
            </a:r>
            <a:endParaRPr lang="en-US"/>
          </a:p>
        </p:txBody>
      </p:sp>
      <p:sp>
        <p:nvSpPr>
          <p:cNvPr id="29784" name="Rectangle 115"/>
          <p:cNvSpPr>
            <a:spLocks noChangeArrowheads="1"/>
          </p:cNvSpPr>
          <p:nvPr/>
        </p:nvSpPr>
        <p:spPr bwMode="auto">
          <a:xfrm rot="-5400000">
            <a:off x="2074863" y="4995863"/>
            <a:ext cx="5873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+</a:t>
            </a:r>
            <a:endParaRPr lang="en-US"/>
          </a:p>
        </p:txBody>
      </p:sp>
      <p:sp>
        <p:nvSpPr>
          <p:cNvPr id="29785" name="Rectangle 116"/>
          <p:cNvSpPr>
            <a:spLocks noChangeArrowheads="1"/>
          </p:cNvSpPr>
          <p:nvPr/>
        </p:nvSpPr>
        <p:spPr bwMode="auto">
          <a:xfrm rot="-5400000">
            <a:off x="2042319" y="4750594"/>
            <a:ext cx="2746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Helvetica" charset="0"/>
              </a:rPr>
              <a:t> (z,t)</a:t>
            </a:r>
            <a:endParaRPr lang="en-US"/>
          </a:p>
        </p:txBody>
      </p:sp>
      <p:pic>
        <p:nvPicPr>
          <p:cNvPr id="29787" name="Picture 118" descr="stimulated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95600" y="5486400"/>
            <a:ext cx="1371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89" name="Line 120"/>
          <p:cNvSpPr>
            <a:spLocks noChangeShapeType="1"/>
          </p:cNvSpPr>
          <p:nvPr/>
        </p:nvSpPr>
        <p:spPr bwMode="auto">
          <a:xfrm flipV="1">
            <a:off x="6223000" y="3962400"/>
            <a:ext cx="177800" cy="57150"/>
          </a:xfrm>
          <a:prstGeom prst="line">
            <a:avLst/>
          </a:prstGeom>
          <a:noFill/>
          <a:ln w="38100">
            <a:solidFill>
              <a:srgbClr val="5B98D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90" name="Line 121"/>
          <p:cNvSpPr>
            <a:spLocks noChangeShapeType="1"/>
          </p:cNvSpPr>
          <p:nvPr/>
        </p:nvSpPr>
        <p:spPr bwMode="auto">
          <a:xfrm flipV="1">
            <a:off x="5029200" y="4337050"/>
            <a:ext cx="177800" cy="57150"/>
          </a:xfrm>
          <a:prstGeom prst="line">
            <a:avLst/>
          </a:prstGeom>
          <a:noFill/>
          <a:ln w="38100">
            <a:solidFill>
              <a:srgbClr val="5B98D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91" name="Line 122"/>
          <p:cNvSpPr>
            <a:spLocks noChangeShapeType="1"/>
          </p:cNvSpPr>
          <p:nvPr/>
        </p:nvSpPr>
        <p:spPr bwMode="auto">
          <a:xfrm flipV="1">
            <a:off x="3937000" y="4572000"/>
            <a:ext cx="177800" cy="31750"/>
          </a:xfrm>
          <a:prstGeom prst="line">
            <a:avLst/>
          </a:prstGeom>
          <a:noFill/>
          <a:ln w="38100">
            <a:solidFill>
              <a:srgbClr val="5B98D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92" name="Rectangle 2"/>
          <p:cNvSpPr>
            <a:spLocks noChangeArrowheads="1"/>
          </p:cNvSpPr>
          <p:nvPr/>
        </p:nvSpPr>
        <p:spPr bwMode="auto">
          <a:xfrm>
            <a:off x="1382713" y="304800"/>
            <a:ext cx="6383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400" i="1" u="sng"/>
              <a:t>Quantum Mechanics and Stimulated Emission</a:t>
            </a:r>
            <a:endParaRPr lang="en-US" sz="2000" i="1" u="sng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3429000"/>
            <a:ext cx="1104900" cy="6858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4343400"/>
            <a:ext cx="1257300" cy="3048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6200" y="3810000"/>
            <a:ext cx="1587500" cy="342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37424" y="6156189"/>
            <a:ext cx="1752600" cy="31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838200"/>
            <a:ext cx="5943600" cy="577850"/>
          </a:xfrm>
        </p:spPr>
        <p:txBody>
          <a:bodyPr/>
          <a:lstStyle/>
          <a:p>
            <a:pPr eaLnBrk="1" hangingPunct="1">
              <a:spcAft>
                <a:spcPct val="20000"/>
              </a:spcAft>
              <a:buFontTx/>
              <a:buNone/>
            </a:pPr>
            <a:r>
              <a:rPr lang="en-US" sz="1800">
                <a:latin typeface="Trebuchet MS" charset="0"/>
                <a:ea typeface="ＭＳ Ｐゴシック" charset="0"/>
                <a:cs typeface="ＭＳ Ｐゴシック" charset="0"/>
              </a:rPr>
              <a:t>The astounding phenomenon is </a:t>
            </a:r>
            <a:r>
              <a:rPr lang="ja-JP" altLang="en-US" sz="1800">
                <a:latin typeface="Trebuchet M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800">
                <a:latin typeface="Trebuchet MS" charset="0"/>
                <a:ea typeface="ＭＳ Ｐゴシック" charset="0"/>
                <a:cs typeface="ＭＳ Ｐゴシック" charset="0"/>
              </a:rPr>
              <a:t>Stimulated Emission</a:t>
            </a:r>
            <a:r>
              <a:rPr lang="ja-JP" altLang="en-US" sz="1800">
                <a:latin typeface="Trebuchet M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800">
                <a:latin typeface="Trebuchet MS" charset="0"/>
                <a:ea typeface="ＭＳ Ｐゴシック" charset="0"/>
                <a:cs typeface="ＭＳ Ｐゴシック" charset="0"/>
              </a:rPr>
              <a:t> </a:t>
            </a:r>
            <a:br>
              <a:rPr lang="en-US" altLang="ja-JP" sz="1800">
                <a:latin typeface="Trebuchet MS" charset="0"/>
                <a:ea typeface="ＭＳ Ｐゴシック" charset="0"/>
                <a:cs typeface="ＭＳ Ｐゴシック" charset="0"/>
              </a:rPr>
            </a:br>
            <a:r>
              <a:rPr lang="en-US" altLang="ja-JP" sz="1800">
                <a:latin typeface="Trebuchet MS" charset="0"/>
                <a:ea typeface="ＭＳ Ｐゴシック" charset="0"/>
                <a:cs typeface="ＭＳ Ｐゴシック" charset="0"/>
              </a:rPr>
              <a:t>	– a purely quantum phenomenon !</a:t>
            </a:r>
            <a:endParaRPr lang="en-US" sz="1800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2" name="Line 4"/>
          <p:cNvSpPr>
            <a:spLocks noChangeShapeType="1"/>
          </p:cNvSpPr>
          <p:nvPr/>
        </p:nvSpPr>
        <p:spPr bwMode="auto">
          <a:xfrm>
            <a:off x="2963863" y="4594225"/>
            <a:ext cx="2241550" cy="0"/>
          </a:xfrm>
          <a:prstGeom prst="line">
            <a:avLst/>
          </a:prstGeom>
          <a:noFill/>
          <a:ln w="12700">
            <a:solidFill>
              <a:srgbClr val="5B98D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3" name="Line 5"/>
          <p:cNvSpPr>
            <a:spLocks noChangeShapeType="1"/>
          </p:cNvSpPr>
          <p:nvPr/>
        </p:nvSpPr>
        <p:spPr bwMode="auto">
          <a:xfrm>
            <a:off x="4033838" y="4581525"/>
            <a:ext cx="0" cy="1519238"/>
          </a:xfrm>
          <a:prstGeom prst="line">
            <a:avLst/>
          </a:prstGeom>
          <a:noFill/>
          <a:ln w="12700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4" name="Freeform 6"/>
          <p:cNvSpPr>
            <a:spLocks/>
          </p:cNvSpPr>
          <p:nvPr/>
        </p:nvSpPr>
        <p:spPr bwMode="auto">
          <a:xfrm>
            <a:off x="3003550" y="4749800"/>
            <a:ext cx="939800" cy="1274763"/>
          </a:xfrm>
          <a:custGeom>
            <a:avLst/>
            <a:gdLst>
              <a:gd name="T0" fmla="*/ 0 w 592"/>
              <a:gd name="T1" fmla="*/ 0 h 803"/>
              <a:gd name="T2" fmla="*/ 2147483647 w 592"/>
              <a:gd name="T3" fmla="*/ 2147483647 h 803"/>
              <a:gd name="T4" fmla="*/ 2147483647 w 592"/>
              <a:gd name="T5" fmla="*/ 2147483647 h 803"/>
              <a:gd name="T6" fmla="*/ 0 60000 65536"/>
              <a:gd name="T7" fmla="*/ 0 60000 65536"/>
              <a:gd name="T8" fmla="*/ 0 60000 65536"/>
              <a:gd name="T9" fmla="*/ 0 w 592"/>
              <a:gd name="T10" fmla="*/ 0 h 803"/>
              <a:gd name="T11" fmla="*/ 592 w 592"/>
              <a:gd name="T12" fmla="*/ 803 h 8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803">
                <a:moveTo>
                  <a:pt x="0" y="0"/>
                </a:moveTo>
                <a:cubicBezTo>
                  <a:pt x="157" y="18"/>
                  <a:pt x="314" y="36"/>
                  <a:pt x="413" y="170"/>
                </a:cubicBezTo>
                <a:cubicBezTo>
                  <a:pt x="512" y="304"/>
                  <a:pt x="552" y="553"/>
                  <a:pt x="592" y="803"/>
                </a:cubicBezTo>
              </a:path>
            </a:pathLst>
          </a:custGeom>
          <a:noFill/>
          <a:ln w="12700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5" name="Freeform 7"/>
          <p:cNvSpPr>
            <a:spLocks/>
          </p:cNvSpPr>
          <p:nvPr/>
        </p:nvSpPr>
        <p:spPr bwMode="auto">
          <a:xfrm flipH="1">
            <a:off x="4108450" y="4760913"/>
            <a:ext cx="939800" cy="1274762"/>
          </a:xfrm>
          <a:custGeom>
            <a:avLst/>
            <a:gdLst>
              <a:gd name="T0" fmla="*/ 0 w 592"/>
              <a:gd name="T1" fmla="*/ 0 h 803"/>
              <a:gd name="T2" fmla="*/ 2147483647 w 592"/>
              <a:gd name="T3" fmla="*/ 2147483647 h 803"/>
              <a:gd name="T4" fmla="*/ 2147483647 w 592"/>
              <a:gd name="T5" fmla="*/ 2147483647 h 803"/>
              <a:gd name="T6" fmla="*/ 0 60000 65536"/>
              <a:gd name="T7" fmla="*/ 0 60000 65536"/>
              <a:gd name="T8" fmla="*/ 0 60000 65536"/>
              <a:gd name="T9" fmla="*/ 0 w 592"/>
              <a:gd name="T10" fmla="*/ 0 h 803"/>
              <a:gd name="T11" fmla="*/ 592 w 592"/>
              <a:gd name="T12" fmla="*/ 803 h 8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803">
                <a:moveTo>
                  <a:pt x="0" y="0"/>
                </a:moveTo>
                <a:cubicBezTo>
                  <a:pt x="157" y="18"/>
                  <a:pt x="314" y="36"/>
                  <a:pt x="413" y="170"/>
                </a:cubicBezTo>
                <a:cubicBezTo>
                  <a:pt x="512" y="304"/>
                  <a:pt x="552" y="553"/>
                  <a:pt x="592" y="803"/>
                </a:cubicBezTo>
              </a:path>
            </a:pathLst>
          </a:custGeom>
          <a:noFill/>
          <a:ln w="12700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6" name="Line 8"/>
          <p:cNvSpPr>
            <a:spLocks noChangeShapeType="1"/>
          </p:cNvSpPr>
          <p:nvPr/>
        </p:nvSpPr>
        <p:spPr bwMode="auto">
          <a:xfrm>
            <a:off x="3260725" y="5883275"/>
            <a:ext cx="1674813" cy="0"/>
          </a:xfrm>
          <a:prstGeom prst="line">
            <a:avLst/>
          </a:prstGeom>
          <a:noFill/>
          <a:ln w="12700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7" name="Line 9"/>
          <p:cNvSpPr>
            <a:spLocks noChangeShapeType="1"/>
          </p:cNvSpPr>
          <p:nvPr/>
        </p:nvSpPr>
        <p:spPr bwMode="auto">
          <a:xfrm>
            <a:off x="3244850" y="5429250"/>
            <a:ext cx="1674813" cy="0"/>
          </a:xfrm>
          <a:prstGeom prst="line">
            <a:avLst/>
          </a:prstGeom>
          <a:noFill/>
          <a:ln w="12700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9" name="Line 11"/>
          <p:cNvSpPr>
            <a:spLocks noChangeShapeType="1"/>
          </p:cNvSpPr>
          <p:nvPr/>
        </p:nvSpPr>
        <p:spPr bwMode="auto">
          <a:xfrm flipV="1">
            <a:off x="2462213" y="5430838"/>
            <a:ext cx="0" cy="490537"/>
          </a:xfrm>
          <a:prstGeom prst="line">
            <a:avLst/>
          </a:prstGeom>
          <a:noFill/>
          <a:ln w="12700">
            <a:solidFill>
              <a:srgbClr val="5B98D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0731" name="Group 13"/>
          <p:cNvGrpSpPr>
            <a:grpSpLocks/>
          </p:cNvGrpSpPr>
          <p:nvPr/>
        </p:nvGrpSpPr>
        <p:grpSpPr bwMode="auto">
          <a:xfrm>
            <a:off x="4432300" y="5437188"/>
            <a:ext cx="131763" cy="476250"/>
            <a:chOff x="2641" y="1493"/>
            <a:chExt cx="83" cy="300"/>
          </a:xfrm>
        </p:grpSpPr>
        <p:sp>
          <p:nvSpPr>
            <p:cNvPr id="30742" name="Oval 14"/>
            <p:cNvSpPr>
              <a:spLocks noChangeArrowheads="1"/>
            </p:cNvSpPr>
            <p:nvPr/>
          </p:nvSpPr>
          <p:spPr bwMode="auto">
            <a:xfrm>
              <a:off x="2641" y="1493"/>
              <a:ext cx="57" cy="57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rgbClr val="5B98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3" name="Freeform 15"/>
            <p:cNvSpPr>
              <a:spLocks/>
            </p:cNvSpPr>
            <p:nvPr/>
          </p:nvSpPr>
          <p:spPr bwMode="auto">
            <a:xfrm>
              <a:off x="2657" y="1533"/>
              <a:ext cx="67" cy="260"/>
            </a:xfrm>
            <a:custGeom>
              <a:avLst/>
              <a:gdLst>
                <a:gd name="T0" fmla="*/ 9 w 67"/>
                <a:gd name="T1" fmla="*/ 0 h 260"/>
                <a:gd name="T2" fmla="*/ 65 w 67"/>
                <a:gd name="T3" fmla="*/ 138 h 260"/>
                <a:gd name="T4" fmla="*/ 0 w 67"/>
                <a:gd name="T5" fmla="*/ 260 h 260"/>
                <a:gd name="T6" fmla="*/ 0 60000 65536"/>
                <a:gd name="T7" fmla="*/ 0 60000 65536"/>
                <a:gd name="T8" fmla="*/ 0 60000 65536"/>
                <a:gd name="T9" fmla="*/ 0 w 67"/>
                <a:gd name="T10" fmla="*/ 0 h 260"/>
                <a:gd name="T11" fmla="*/ 67 w 67"/>
                <a:gd name="T12" fmla="*/ 260 h 2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" h="260">
                  <a:moveTo>
                    <a:pt x="9" y="0"/>
                  </a:moveTo>
                  <a:cubicBezTo>
                    <a:pt x="38" y="47"/>
                    <a:pt x="67" y="95"/>
                    <a:pt x="65" y="138"/>
                  </a:cubicBezTo>
                  <a:cubicBezTo>
                    <a:pt x="63" y="181"/>
                    <a:pt x="31" y="220"/>
                    <a:pt x="0" y="260"/>
                  </a:cubicBezTo>
                </a:path>
              </a:pathLst>
            </a:custGeom>
            <a:noFill/>
            <a:ln w="12700">
              <a:solidFill>
                <a:srgbClr val="5B98D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32" name="Freeform 16"/>
          <p:cNvSpPr>
            <a:spLocks/>
          </p:cNvSpPr>
          <p:nvPr/>
        </p:nvSpPr>
        <p:spPr bwMode="auto">
          <a:xfrm>
            <a:off x="4621213" y="5524500"/>
            <a:ext cx="1544637" cy="292100"/>
          </a:xfrm>
          <a:custGeom>
            <a:avLst/>
            <a:gdLst>
              <a:gd name="T0" fmla="*/ 0 w 973"/>
              <a:gd name="T1" fmla="*/ 2147483647 h 184"/>
              <a:gd name="T2" fmla="*/ 2147483647 w 973"/>
              <a:gd name="T3" fmla="*/ 2147483647 h 184"/>
              <a:gd name="T4" fmla="*/ 2147483647 w 973"/>
              <a:gd name="T5" fmla="*/ 2147483647 h 184"/>
              <a:gd name="T6" fmla="*/ 2147483647 w 973"/>
              <a:gd name="T7" fmla="*/ 2147483647 h 184"/>
              <a:gd name="T8" fmla="*/ 2147483647 w 973"/>
              <a:gd name="T9" fmla="*/ 2147483647 h 184"/>
              <a:gd name="T10" fmla="*/ 2147483647 w 973"/>
              <a:gd name="T11" fmla="*/ 2147483647 h 184"/>
              <a:gd name="T12" fmla="*/ 2147483647 w 973"/>
              <a:gd name="T13" fmla="*/ 2147483647 h 184"/>
              <a:gd name="T14" fmla="*/ 2147483647 w 973"/>
              <a:gd name="T15" fmla="*/ 2147483647 h 184"/>
              <a:gd name="T16" fmla="*/ 2147483647 w 973"/>
              <a:gd name="T17" fmla="*/ 2147483647 h 184"/>
              <a:gd name="T18" fmla="*/ 2147483647 w 973"/>
              <a:gd name="T19" fmla="*/ 2147483647 h 184"/>
              <a:gd name="T20" fmla="*/ 2147483647 w 973"/>
              <a:gd name="T21" fmla="*/ 2147483647 h 184"/>
              <a:gd name="T22" fmla="*/ 2147483647 w 973"/>
              <a:gd name="T23" fmla="*/ 2147483647 h 184"/>
              <a:gd name="T24" fmla="*/ 2147483647 w 973"/>
              <a:gd name="T25" fmla="*/ 2147483647 h 18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73"/>
              <a:gd name="T40" fmla="*/ 0 h 184"/>
              <a:gd name="T41" fmla="*/ 973 w 973"/>
              <a:gd name="T42" fmla="*/ 184 h 18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73" h="184">
                <a:moveTo>
                  <a:pt x="0" y="83"/>
                </a:moveTo>
                <a:cubicBezTo>
                  <a:pt x="21" y="70"/>
                  <a:pt x="42" y="57"/>
                  <a:pt x="65" y="66"/>
                </a:cubicBezTo>
                <a:cubicBezTo>
                  <a:pt x="88" y="75"/>
                  <a:pt x="110" y="146"/>
                  <a:pt x="138" y="139"/>
                </a:cubicBezTo>
                <a:cubicBezTo>
                  <a:pt x="166" y="132"/>
                  <a:pt x="201" y="19"/>
                  <a:pt x="235" y="26"/>
                </a:cubicBezTo>
                <a:cubicBezTo>
                  <a:pt x="269" y="33"/>
                  <a:pt x="311" y="184"/>
                  <a:pt x="341" y="180"/>
                </a:cubicBezTo>
                <a:cubicBezTo>
                  <a:pt x="371" y="176"/>
                  <a:pt x="384" y="2"/>
                  <a:pt x="414" y="1"/>
                </a:cubicBezTo>
                <a:cubicBezTo>
                  <a:pt x="444" y="0"/>
                  <a:pt x="489" y="169"/>
                  <a:pt x="519" y="172"/>
                </a:cubicBezTo>
                <a:cubicBezTo>
                  <a:pt x="549" y="175"/>
                  <a:pt x="565" y="23"/>
                  <a:pt x="592" y="18"/>
                </a:cubicBezTo>
                <a:cubicBezTo>
                  <a:pt x="619" y="13"/>
                  <a:pt x="653" y="130"/>
                  <a:pt x="681" y="139"/>
                </a:cubicBezTo>
                <a:cubicBezTo>
                  <a:pt x="709" y="148"/>
                  <a:pt x="735" y="77"/>
                  <a:pt x="762" y="74"/>
                </a:cubicBezTo>
                <a:cubicBezTo>
                  <a:pt x="789" y="71"/>
                  <a:pt x="818" y="119"/>
                  <a:pt x="844" y="123"/>
                </a:cubicBezTo>
                <a:cubicBezTo>
                  <a:pt x="870" y="127"/>
                  <a:pt x="896" y="102"/>
                  <a:pt x="917" y="99"/>
                </a:cubicBezTo>
                <a:cubicBezTo>
                  <a:pt x="938" y="96"/>
                  <a:pt x="955" y="101"/>
                  <a:pt x="973" y="107"/>
                </a:cubicBezTo>
              </a:path>
            </a:pathLst>
          </a:custGeom>
          <a:noFill/>
          <a:ln w="28575">
            <a:solidFill>
              <a:srgbClr val="5B98D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3" name="Text Box 17"/>
          <p:cNvSpPr txBox="1">
            <a:spLocks noChangeArrowheads="1"/>
          </p:cNvSpPr>
          <p:nvPr/>
        </p:nvSpPr>
        <p:spPr bwMode="auto">
          <a:xfrm>
            <a:off x="6550025" y="5505450"/>
            <a:ext cx="12985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Two identical photons!</a:t>
            </a:r>
          </a:p>
        </p:txBody>
      </p:sp>
      <p:sp>
        <p:nvSpPr>
          <p:cNvPr id="30736" name="Text Box 20"/>
          <p:cNvSpPr txBox="1">
            <a:spLocks noChangeArrowheads="1"/>
          </p:cNvSpPr>
          <p:nvPr/>
        </p:nvSpPr>
        <p:spPr bwMode="auto">
          <a:xfrm>
            <a:off x="179388" y="3429000"/>
            <a:ext cx="839311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dirty="0"/>
              <a:t>Stimulated Emission</a:t>
            </a:r>
            <a:r>
              <a:rPr lang="en-US" sz="1800" dirty="0"/>
              <a:t>:  If one photon is present it is more likely that an atom will emit a second identical photon!  In a laser there is a cascade that causes emission of many identical photons! </a:t>
            </a:r>
          </a:p>
        </p:txBody>
      </p:sp>
      <p:sp>
        <p:nvSpPr>
          <p:cNvPr id="30737" name="Freeform 21"/>
          <p:cNvSpPr>
            <a:spLocks/>
          </p:cNvSpPr>
          <p:nvPr/>
        </p:nvSpPr>
        <p:spPr bwMode="auto">
          <a:xfrm>
            <a:off x="3644900" y="6172200"/>
            <a:ext cx="1544638" cy="292100"/>
          </a:xfrm>
          <a:custGeom>
            <a:avLst/>
            <a:gdLst>
              <a:gd name="T0" fmla="*/ 0 w 973"/>
              <a:gd name="T1" fmla="*/ 2147483647 h 184"/>
              <a:gd name="T2" fmla="*/ 2147483647 w 973"/>
              <a:gd name="T3" fmla="*/ 2147483647 h 184"/>
              <a:gd name="T4" fmla="*/ 2147483647 w 973"/>
              <a:gd name="T5" fmla="*/ 2147483647 h 184"/>
              <a:gd name="T6" fmla="*/ 2147483647 w 973"/>
              <a:gd name="T7" fmla="*/ 2147483647 h 184"/>
              <a:gd name="T8" fmla="*/ 2147483647 w 973"/>
              <a:gd name="T9" fmla="*/ 2147483647 h 184"/>
              <a:gd name="T10" fmla="*/ 2147483647 w 973"/>
              <a:gd name="T11" fmla="*/ 2147483647 h 184"/>
              <a:gd name="T12" fmla="*/ 2147483647 w 973"/>
              <a:gd name="T13" fmla="*/ 2147483647 h 184"/>
              <a:gd name="T14" fmla="*/ 2147483647 w 973"/>
              <a:gd name="T15" fmla="*/ 2147483647 h 184"/>
              <a:gd name="T16" fmla="*/ 2147483647 w 973"/>
              <a:gd name="T17" fmla="*/ 2147483647 h 184"/>
              <a:gd name="T18" fmla="*/ 2147483647 w 973"/>
              <a:gd name="T19" fmla="*/ 2147483647 h 184"/>
              <a:gd name="T20" fmla="*/ 2147483647 w 973"/>
              <a:gd name="T21" fmla="*/ 2147483647 h 184"/>
              <a:gd name="T22" fmla="*/ 2147483647 w 973"/>
              <a:gd name="T23" fmla="*/ 2147483647 h 184"/>
              <a:gd name="T24" fmla="*/ 2147483647 w 973"/>
              <a:gd name="T25" fmla="*/ 2147483647 h 18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73"/>
              <a:gd name="T40" fmla="*/ 0 h 184"/>
              <a:gd name="T41" fmla="*/ 973 w 973"/>
              <a:gd name="T42" fmla="*/ 184 h 18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73" h="184">
                <a:moveTo>
                  <a:pt x="0" y="83"/>
                </a:moveTo>
                <a:cubicBezTo>
                  <a:pt x="21" y="70"/>
                  <a:pt x="42" y="57"/>
                  <a:pt x="65" y="66"/>
                </a:cubicBezTo>
                <a:cubicBezTo>
                  <a:pt x="88" y="75"/>
                  <a:pt x="110" y="146"/>
                  <a:pt x="138" y="139"/>
                </a:cubicBezTo>
                <a:cubicBezTo>
                  <a:pt x="166" y="132"/>
                  <a:pt x="201" y="19"/>
                  <a:pt x="235" y="26"/>
                </a:cubicBezTo>
                <a:cubicBezTo>
                  <a:pt x="269" y="33"/>
                  <a:pt x="311" y="184"/>
                  <a:pt x="341" y="180"/>
                </a:cubicBezTo>
                <a:cubicBezTo>
                  <a:pt x="371" y="176"/>
                  <a:pt x="384" y="2"/>
                  <a:pt x="414" y="1"/>
                </a:cubicBezTo>
                <a:cubicBezTo>
                  <a:pt x="444" y="0"/>
                  <a:pt x="489" y="169"/>
                  <a:pt x="519" y="172"/>
                </a:cubicBezTo>
                <a:cubicBezTo>
                  <a:pt x="549" y="175"/>
                  <a:pt x="565" y="23"/>
                  <a:pt x="592" y="18"/>
                </a:cubicBezTo>
                <a:cubicBezTo>
                  <a:pt x="619" y="13"/>
                  <a:pt x="653" y="130"/>
                  <a:pt x="681" y="139"/>
                </a:cubicBezTo>
                <a:cubicBezTo>
                  <a:pt x="709" y="148"/>
                  <a:pt x="735" y="77"/>
                  <a:pt x="762" y="74"/>
                </a:cubicBezTo>
                <a:cubicBezTo>
                  <a:pt x="789" y="71"/>
                  <a:pt x="818" y="119"/>
                  <a:pt x="844" y="123"/>
                </a:cubicBezTo>
                <a:cubicBezTo>
                  <a:pt x="870" y="127"/>
                  <a:pt x="896" y="102"/>
                  <a:pt x="917" y="99"/>
                </a:cubicBezTo>
                <a:cubicBezTo>
                  <a:pt x="938" y="96"/>
                  <a:pt x="955" y="101"/>
                  <a:pt x="973" y="107"/>
                </a:cubicBezTo>
              </a:path>
            </a:pathLst>
          </a:custGeom>
          <a:noFill/>
          <a:ln w="28575">
            <a:solidFill>
              <a:srgbClr val="5B98D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8" name="Text Box 22"/>
          <p:cNvSpPr txBox="1">
            <a:spLocks noChangeArrowheads="1"/>
          </p:cNvSpPr>
          <p:nvPr/>
        </p:nvSpPr>
        <p:spPr bwMode="auto">
          <a:xfrm>
            <a:off x="1295400" y="6051550"/>
            <a:ext cx="233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/>
              <a:t>Photon emitted by some other atom</a:t>
            </a:r>
          </a:p>
        </p:txBody>
      </p:sp>
      <p:sp>
        <p:nvSpPr>
          <p:cNvPr id="30740" name="Text Box 24"/>
          <p:cNvSpPr txBox="1">
            <a:spLocks noChangeArrowheads="1"/>
          </p:cNvSpPr>
          <p:nvPr/>
        </p:nvSpPr>
        <p:spPr bwMode="auto">
          <a:xfrm>
            <a:off x="4419600" y="1619250"/>
            <a:ext cx="4495800" cy="16160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Identical photons with the same frequency moving in the same direction –</a:t>
            </a:r>
          </a:p>
          <a:p>
            <a:pPr>
              <a:spcBef>
                <a:spcPct val="50000"/>
              </a:spcBef>
            </a:pPr>
            <a:r>
              <a:rPr lang="en-US" sz="1800"/>
              <a:t>Result is a </a:t>
            </a:r>
            <a:br>
              <a:rPr lang="en-US" sz="1800"/>
            </a:br>
            <a:r>
              <a:rPr lang="en-US" sz="1800"/>
              <a:t>coherent light source with a highly directional beam !</a:t>
            </a:r>
          </a:p>
        </p:txBody>
      </p:sp>
      <p:sp>
        <p:nvSpPr>
          <p:cNvPr id="30741" name="Rectangle 26"/>
          <p:cNvSpPr>
            <a:spLocks noChangeArrowheads="1"/>
          </p:cNvSpPr>
          <p:nvPr/>
        </p:nvSpPr>
        <p:spPr bwMode="auto">
          <a:xfrm>
            <a:off x="4114800" y="304800"/>
            <a:ext cx="1036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400" i="1" u="sng"/>
              <a:t>Lasers</a:t>
            </a:r>
            <a:endParaRPr lang="en-US" sz="2000" i="1" u="sng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152400" y="1752600"/>
            <a:ext cx="4118340" cy="1308100"/>
          </a:xfrm>
          <a:prstGeom prst="rect">
            <a:avLst/>
          </a:prstGeom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7800" y="4495800"/>
            <a:ext cx="127000" cy="1397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4724400"/>
            <a:ext cx="546100" cy="292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0800" y="5791200"/>
            <a:ext cx="660400" cy="2032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0800" y="5334000"/>
            <a:ext cx="673100" cy="203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200" y="5562600"/>
            <a:ext cx="444500" cy="21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2895600" y="125413"/>
            <a:ext cx="3152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l"/>
            <a:r>
              <a:rPr lang="en-US" i="1" u="sng"/>
              <a:t>Semiconductor Lasers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00800" y="2819400"/>
            <a:ext cx="2627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All images are in the public domain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85800"/>
            <a:ext cx="5729323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0400" y="3124200"/>
            <a:ext cx="4673600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4267200" y="1981200"/>
            <a:ext cx="2717220" cy="431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3847238" y="1295400"/>
            <a:ext cx="5334000" cy="890811"/>
          </a:xfrm>
          <a:prstGeom prst="rect">
            <a:avLst/>
          </a:prstGeom>
        </p:spPr>
      </p:pic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3908425" y="188913"/>
            <a:ext cx="508317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sz="2800" i="1" u="sng" dirty="0"/>
              <a:t>Active Devices for DVD Players</a:t>
            </a:r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7010400" y="4343400"/>
            <a:ext cx="13716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5B98D2"/>
                </a:solidFill>
              </a:rPr>
              <a:t>Detector</a:t>
            </a:r>
          </a:p>
        </p:txBody>
      </p:sp>
      <p:sp>
        <p:nvSpPr>
          <p:cNvPr id="33801" name="Rectangle 12"/>
          <p:cNvSpPr>
            <a:spLocks noChangeArrowheads="1"/>
          </p:cNvSpPr>
          <p:nvPr/>
        </p:nvSpPr>
        <p:spPr bwMode="auto">
          <a:xfrm>
            <a:off x="5410200" y="5867400"/>
            <a:ext cx="1295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Line 13"/>
          <p:cNvSpPr>
            <a:spLocks noChangeShapeType="1"/>
          </p:cNvSpPr>
          <p:nvPr/>
        </p:nvSpPr>
        <p:spPr bwMode="auto">
          <a:xfrm flipH="1">
            <a:off x="5181600" y="60960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7" name="Rectangle 9"/>
          <p:cNvSpPr>
            <a:spLocks noChangeArrowheads="1"/>
          </p:cNvSpPr>
          <p:nvPr/>
        </p:nvSpPr>
        <p:spPr bwMode="auto">
          <a:xfrm>
            <a:off x="5990132" y="5867400"/>
            <a:ext cx="29660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5B98D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Laser</a:t>
            </a:r>
          </a:p>
          <a:p>
            <a:pPr>
              <a:defRPr/>
            </a:pPr>
            <a:r>
              <a:rPr lang="en-US" sz="2000" i="1">
                <a:solidFill>
                  <a:srgbClr val="5B98D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strained QW at 655 nm</a:t>
            </a:r>
          </a:p>
        </p:txBody>
      </p:sp>
      <p:sp>
        <p:nvSpPr>
          <p:cNvPr id="4" name="Right Arrow 3"/>
          <p:cNvSpPr/>
          <p:nvPr/>
        </p:nvSpPr>
        <p:spPr bwMode="auto">
          <a:xfrm>
            <a:off x="6400800" y="4495800"/>
            <a:ext cx="457200" cy="228600"/>
          </a:xfrm>
          <a:prstGeom prst="rightArrow">
            <a:avLst/>
          </a:prstGeom>
          <a:solidFill>
            <a:srgbClr val="5B98D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16200000">
            <a:off x="4686300" y="5219700"/>
            <a:ext cx="457200" cy="228600"/>
          </a:xfrm>
          <a:prstGeom prst="rightArrow">
            <a:avLst/>
          </a:prstGeom>
          <a:solidFill>
            <a:srgbClr val="5B98D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0" y="5257800"/>
            <a:ext cx="1482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Diffraction Grating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486400" y="5029200"/>
            <a:ext cx="1272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Polarizing Prism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19800" y="3733800"/>
            <a:ext cx="1272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Cylindrical Lens</a:t>
            </a:r>
            <a:endParaRPr lang="en-US" sz="12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6019800" y="3962400"/>
            <a:ext cx="152400" cy="381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562600" y="3352800"/>
            <a:ext cx="1260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Collimator Lens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5562600" y="2438400"/>
            <a:ext cx="1090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2-axis Device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486400" y="2819400"/>
            <a:ext cx="1122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¼ Wave Plate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38200"/>
            <a:ext cx="3844787" cy="2514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71325" y="6581001"/>
            <a:ext cx="2627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All images are in the public domain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/>
          <a:srcRect l="5848" t="33584" r="47372" b="7878"/>
          <a:stretch/>
        </p:blipFill>
        <p:spPr>
          <a:xfrm>
            <a:off x="228600" y="3810000"/>
            <a:ext cx="3276600" cy="2726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Freeform 4"/>
          <p:cNvSpPr>
            <a:spLocks/>
          </p:cNvSpPr>
          <p:nvPr/>
        </p:nvSpPr>
        <p:spPr bwMode="auto">
          <a:xfrm flipH="1">
            <a:off x="2060575" y="2590800"/>
            <a:ext cx="482600" cy="125095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18" name="Freeform 5"/>
          <p:cNvSpPr>
            <a:spLocks/>
          </p:cNvSpPr>
          <p:nvPr/>
        </p:nvSpPr>
        <p:spPr bwMode="auto">
          <a:xfrm>
            <a:off x="2578100" y="2590800"/>
            <a:ext cx="482600" cy="1243013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3656013" y="20780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800"/>
          </a:p>
        </p:txBody>
      </p:sp>
      <p:sp>
        <p:nvSpPr>
          <p:cNvPr id="34820" name="Freeform 7"/>
          <p:cNvSpPr>
            <a:spLocks/>
          </p:cNvSpPr>
          <p:nvPr/>
        </p:nvSpPr>
        <p:spPr bwMode="auto">
          <a:xfrm>
            <a:off x="1497013" y="1971675"/>
            <a:ext cx="482600" cy="1887538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Freeform 8"/>
          <p:cNvSpPr>
            <a:spLocks/>
          </p:cNvSpPr>
          <p:nvPr/>
        </p:nvSpPr>
        <p:spPr bwMode="auto">
          <a:xfrm flipH="1">
            <a:off x="4248150" y="2590800"/>
            <a:ext cx="482600" cy="1243013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Freeform 9"/>
          <p:cNvSpPr>
            <a:spLocks/>
          </p:cNvSpPr>
          <p:nvPr/>
        </p:nvSpPr>
        <p:spPr bwMode="auto">
          <a:xfrm flipH="1">
            <a:off x="1169988" y="1878013"/>
            <a:ext cx="288925" cy="79375"/>
          </a:xfrm>
          <a:custGeom>
            <a:avLst/>
            <a:gdLst>
              <a:gd name="T0" fmla="*/ 0 w 397"/>
              <a:gd name="T1" fmla="*/ 2147483647 h 73"/>
              <a:gd name="T2" fmla="*/ 2147483647 w 397"/>
              <a:gd name="T3" fmla="*/ 0 h 73"/>
              <a:gd name="T4" fmla="*/ 0 60000 65536"/>
              <a:gd name="T5" fmla="*/ 0 60000 65536"/>
              <a:gd name="T6" fmla="*/ 0 w 397"/>
              <a:gd name="T7" fmla="*/ 0 h 73"/>
              <a:gd name="T8" fmla="*/ 397 w 397"/>
              <a:gd name="T9" fmla="*/ 73 h 7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97" h="73">
                <a:moveTo>
                  <a:pt x="0" y="73"/>
                </a:moveTo>
                <a:cubicBezTo>
                  <a:pt x="0" y="73"/>
                  <a:pt x="198" y="36"/>
                  <a:pt x="397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4823" name="Group 10"/>
          <p:cNvGrpSpPr>
            <a:grpSpLocks/>
          </p:cNvGrpSpPr>
          <p:nvPr/>
        </p:nvGrpSpPr>
        <p:grpSpPr bwMode="auto">
          <a:xfrm flipH="1">
            <a:off x="7548563" y="1852613"/>
            <a:ext cx="809625" cy="2109787"/>
            <a:chOff x="4098" y="2496"/>
            <a:chExt cx="510" cy="1014"/>
          </a:xfrm>
        </p:grpSpPr>
        <p:sp>
          <p:nvSpPr>
            <p:cNvPr id="34902" name="Freeform 11"/>
            <p:cNvSpPr>
              <a:spLocks/>
            </p:cNvSpPr>
            <p:nvPr/>
          </p:nvSpPr>
          <p:spPr bwMode="auto">
            <a:xfrm>
              <a:off x="4304" y="2544"/>
              <a:ext cx="304" cy="966"/>
            </a:xfrm>
            <a:custGeom>
              <a:avLst/>
              <a:gdLst>
                <a:gd name="T0" fmla="*/ 0 w 612"/>
                <a:gd name="T1" fmla="*/ 0 h 672"/>
                <a:gd name="T2" fmla="*/ 6 w 612"/>
                <a:gd name="T3" fmla="*/ 1432 h 672"/>
                <a:gd name="T4" fmla="*/ 9 w 612"/>
                <a:gd name="T5" fmla="*/ 5933 h 672"/>
                <a:gd name="T6" fmla="*/ 0 60000 65536"/>
                <a:gd name="T7" fmla="*/ 0 60000 65536"/>
                <a:gd name="T8" fmla="*/ 0 60000 65536"/>
                <a:gd name="T9" fmla="*/ 0 w 612"/>
                <a:gd name="T10" fmla="*/ 0 h 672"/>
                <a:gd name="T11" fmla="*/ 612 w 61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2" h="672">
                  <a:moveTo>
                    <a:pt x="0" y="0"/>
                  </a:moveTo>
                  <a:cubicBezTo>
                    <a:pt x="162" y="25"/>
                    <a:pt x="324" y="50"/>
                    <a:pt x="426" y="162"/>
                  </a:cubicBezTo>
                  <a:cubicBezTo>
                    <a:pt x="528" y="274"/>
                    <a:pt x="581" y="587"/>
                    <a:pt x="612" y="67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03" name="Freeform 12"/>
            <p:cNvSpPr>
              <a:spLocks/>
            </p:cNvSpPr>
            <p:nvPr/>
          </p:nvSpPr>
          <p:spPr bwMode="auto">
            <a:xfrm flipH="1">
              <a:off x="4098" y="2496"/>
              <a:ext cx="182" cy="40"/>
            </a:xfrm>
            <a:custGeom>
              <a:avLst/>
              <a:gdLst>
                <a:gd name="T0" fmla="*/ 0 w 397"/>
                <a:gd name="T1" fmla="*/ 2 h 73"/>
                <a:gd name="T2" fmla="*/ 4 w 397"/>
                <a:gd name="T3" fmla="*/ 0 h 73"/>
                <a:gd name="T4" fmla="*/ 0 60000 65536"/>
                <a:gd name="T5" fmla="*/ 0 60000 65536"/>
                <a:gd name="T6" fmla="*/ 0 w 397"/>
                <a:gd name="T7" fmla="*/ 0 h 73"/>
                <a:gd name="T8" fmla="*/ 397 w 397"/>
                <a:gd name="T9" fmla="*/ 73 h 7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7" h="73">
                  <a:moveTo>
                    <a:pt x="0" y="73"/>
                  </a:moveTo>
                  <a:cubicBezTo>
                    <a:pt x="0" y="73"/>
                    <a:pt x="198" y="36"/>
                    <a:pt x="397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24" name="Freeform 13"/>
          <p:cNvSpPr>
            <a:spLocks/>
          </p:cNvSpPr>
          <p:nvPr/>
        </p:nvSpPr>
        <p:spPr bwMode="auto">
          <a:xfrm flipH="1">
            <a:off x="3151188" y="2590800"/>
            <a:ext cx="482600" cy="1243013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Freeform 14"/>
          <p:cNvSpPr>
            <a:spLocks/>
          </p:cNvSpPr>
          <p:nvPr/>
        </p:nvSpPr>
        <p:spPr bwMode="auto">
          <a:xfrm>
            <a:off x="3668713" y="2590800"/>
            <a:ext cx="482600" cy="1243013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Freeform 15"/>
          <p:cNvSpPr>
            <a:spLocks/>
          </p:cNvSpPr>
          <p:nvPr/>
        </p:nvSpPr>
        <p:spPr bwMode="auto">
          <a:xfrm>
            <a:off x="4762500" y="2590800"/>
            <a:ext cx="482600" cy="12192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Freeform 16"/>
          <p:cNvSpPr>
            <a:spLocks/>
          </p:cNvSpPr>
          <p:nvPr/>
        </p:nvSpPr>
        <p:spPr bwMode="auto">
          <a:xfrm flipH="1">
            <a:off x="5335588" y="2590800"/>
            <a:ext cx="482600" cy="9906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Freeform 17"/>
          <p:cNvSpPr>
            <a:spLocks/>
          </p:cNvSpPr>
          <p:nvPr/>
        </p:nvSpPr>
        <p:spPr bwMode="auto">
          <a:xfrm>
            <a:off x="5861050" y="2590800"/>
            <a:ext cx="482600" cy="1447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Freeform 18"/>
          <p:cNvSpPr>
            <a:spLocks/>
          </p:cNvSpPr>
          <p:nvPr/>
        </p:nvSpPr>
        <p:spPr bwMode="auto">
          <a:xfrm flipH="1">
            <a:off x="6434138" y="2590800"/>
            <a:ext cx="482600" cy="13716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Freeform 19"/>
          <p:cNvSpPr>
            <a:spLocks/>
          </p:cNvSpPr>
          <p:nvPr/>
        </p:nvSpPr>
        <p:spPr bwMode="auto">
          <a:xfrm>
            <a:off x="6964363" y="2590800"/>
            <a:ext cx="482600" cy="1447800"/>
          </a:xfrm>
          <a:custGeom>
            <a:avLst/>
            <a:gdLst>
              <a:gd name="T0" fmla="*/ 0 w 612"/>
              <a:gd name="T1" fmla="*/ 0 h 672"/>
              <a:gd name="T2" fmla="*/ 2147483647 w 612"/>
              <a:gd name="T3" fmla="*/ 2147483647 h 672"/>
              <a:gd name="T4" fmla="*/ 2147483647 w 612"/>
              <a:gd name="T5" fmla="*/ 2147483647 h 672"/>
              <a:gd name="T6" fmla="*/ 0 60000 65536"/>
              <a:gd name="T7" fmla="*/ 0 60000 65536"/>
              <a:gd name="T8" fmla="*/ 0 60000 65536"/>
              <a:gd name="T9" fmla="*/ 0 w 612"/>
              <a:gd name="T10" fmla="*/ 0 h 672"/>
              <a:gd name="T11" fmla="*/ 612 w 61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672">
                <a:moveTo>
                  <a:pt x="0" y="0"/>
                </a:moveTo>
                <a:cubicBezTo>
                  <a:pt x="162" y="25"/>
                  <a:pt x="324" y="50"/>
                  <a:pt x="426" y="162"/>
                </a:cubicBezTo>
                <a:cubicBezTo>
                  <a:pt x="528" y="274"/>
                  <a:pt x="581" y="587"/>
                  <a:pt x="612" y="67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1" name="Line 20"/>
          <p:cNvSpPr>
            <a:spLocks noChangeShapeType="1"/>
          </p:cNvSpPr>
          <p:nvPr/>
        </p:nvSpPr>
        <p:spPr bwMode="blackWhite">
          <a:xfrm>
            <a:off x="1604963" y="3825875"/>
            <a:ext cx="819150" cy="0"/>
          </a:xfrm>
          <a:prstGeom prst="line">
            <a:avLst/>
          </a:prstGeom>
          <a:noFill/>
          <a:ln w="254000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Line 21"/>
          <p:cNvSpPr>
            <a:spLocks noChangeShapeType="1"/>
          </p:cNvSpPr>
          <p:nvPr/>
        </p:nvSpPr>
        <p:spPr bwMode="blackWhite">
          <a:xfrm>
            <a:off x="2659063" y="3825875"/>
            <a:ext cx="819150" cy="0"/>
          </a:xfrm>
          <a:prstGeom prst="line">
            <a:avLst/>
          </a:prstGeom>
          <a:noFill/>
          <a:ln w="254000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Line 22"/>
          <p:cNvSpPr>
            <a:spLocks noChangeShapeType="1"/>
          </p:cNvSpPr>
          <p:nvPr/>
        </p:nvSpPr>
        <p:spPr bwMode="blackWhite">
          <a:xfrm>
            <a:off x="3783013" y="3825875"/>
            <a:ext cx="819150" cy="0"/>
          </a:xfrm>
          <a:prstGeom prst="line">
            <a:avLst/>
          </a:prstGeom>
          <a:noFill/>
          <a:ln w="254000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4" name="Line 23"/>
          <p:cNvSpPr>
            <a:spLocks noChangeShapeType="1"/>
          </p:cNvSpPr>
          <p:nvPr/>
        </p:nvSpPr>
        <p:spPr bwMode="blackWhite">
          <a:xfrm>
            <a:off x="4843463" y="3719513"/>
            <a:ext cx="819150" cy="0"/>
          </a:xfrm>
          <a:prstGeom prst="line">
            <a:avLst/>
          </a:prstGeom>
          <a:noFill/>
          <a:ln w="254000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Line 24"/>
          <p:cNvSpPr>
            <a:spLocks noChangeShapeType="1"/>
          </p:cNvSpPr>
          <p:nvPr/>
        </p:nvSpPr>
        <p:spPr bwMode="blackWhite">
          <a:xfrm>
            <a:off x="5942013" y="3859213"/>
            <a:ext cx="819150" cy="0"/>
          </a:xfrm>
          <a:prstGeom prst="line">
            <a:avLst/>
          </a:prstGeom>
          <a:noFill/>
          <a:ln w="254000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6" name="Line 25"/>
          <p:cNvSpPr>
            <a:spLocks noChangeShapeType="1"/>
          </p:cNvSpPr>
          <p:nvPr/>
        </p:nvSpPr>
        <p:spPr bwMode="blackWhite">
          <a:xfrm>
            <a:off x="7045325" y="3859213"/>
            <a:ext cx="819150" cy="0"/>
          </a:xfrm>
          <a:prstGeom prst="line">
            <a:avLst/>
          </a:prstGeom>
          <a:noFill/>
          <a:ln w="254000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Rectangle 26"/>
          <p:cNvSpPr>
            <a:spLocks noChangeArrowheads="1"/>
          </p:cNvSpPr>
          <p:nvPr/>
        </p:nvSpPr>
        <p:spPr bwMode="auto">
          <a:xfrm>
            <a:off x="2670175" y="2690813"/>
            <a:ext cx="790575" cy="320675"/>
          </a:xfrm>
          <a:prstGeom prst="rect">
            <a:avLst/>
          </a:prstGeom>
          <a:noFill/>
          <a:ln w="28575">
            <a:solidFill>
              <a:srgbClr val="5B98D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8" name="Rectangle 27"/>
          <p:cNvSpPr>
            <a:spLocks noChangeArrowheads="1"/>
          </p:cNvSpPr>
          <p:nvPr/>
        </p:nvSpPr>
        <p:spPr bwMode="auto">
          <a:xfrm>
            <a:off x="3800475" y="2690813"/>
            <a:ext cx="790575" cy="320675"/>
          </a:xfrm>
          <a:prstGeom prst="rect">
            <a:avLst/>
          </a:prstGeom>
          <a:noFill/>
          <a:ln w="28575">
            <a:solidFill>
              <a:srgbClr val="5B98D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9" name="Rectangle 28"/>
          <p:cNvSpPr>
            <a:spLocks noChangeArrowheads="1"/>
          </p:cNvSpPr>
          <p:nvPr/>
        </p:nvSpPr>
        <p:spPr bwMode="auto">
          <a:xfrm>
            <a:off x="4859338" y="2943225"/>
            <a:ext cx="790575" cy="320675"/>
          </a:xfrm>
          <a:prstGeom prst="rect">
            <a:avLst/>
          </a:prstGeom>
          <a:noFill/>
          <a:ln w="19050">
            <a:solidFill>
              <a:srgbClr val="5B98D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0" name="Rectangle 29"/>
          <p:cNvSpPr>
            <a:spLocks noChangeArrowheads="1"/>
          </p:cNvSpPr>
          <p:nvPr/>
        </p:nvSpPr>
        <p:spPr bwMode="auto">
          <a:xfrm>
            <a:off x="5957888" y="2674938"/>
            <a:ext cx="790575" cy="320675"/>
          </a:xfrm>
          <a:prstGeom prst="rect">
            <a:avLst/>
          </a:prstGeom>
          <a:noFill/>
          <a:ln w="28575">
            <a:solidFill>
              <a:srgbClr val="5B98D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1" name="Rectangle 30"/>
          <p:cNvSpPr>
            <a:spLocks noChangeArrowheads="1"/>
          </p:cNvSpPr>
          <p:nvPr/>
        </p:nvSpPr>
        <p:spPr bwMode="auto">
          <a:xfrm>
            <a:off x="7069138" y="2667000"/>
            <a:ext cx="790575" cy="320675"/>
          </a:xfrm>
          <a:prstGeom prst="rect">
            <a:avLst/>
          </a:prstGeom>
          <a:noFill/>
          <a:ln w="28575">
            <a:solidFill>
              <a:srgbClr val="5B98D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2" name="Rectangle 31"/>
          <p:cNvSpPr>
            <a:spLocks noChangeArrowheads="1"/>
          </p:cNvSpPr>
          <p:nvPr/>
        </p:nvSpPr>
        <p:spPr bwMode="auto">
          <a:xfrm>
            <a:off x="1619250" y="2686050"/>
            <a:ext cx="790575" cy="320675"/>
          </a:xfrm>
          <a:prstGeom prst="rect">
            <a:avLst/>
          </a:prstGeom>
          <a:noFill/>
          <a:ln w="28575">
            <a:solidFill>
              <a:srgbClr val="5B98D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3" name="AutoShape 32"/>
          <p:cNvSpPr>
            <a:spLocks/>
          </p:cNvSpPr>
          <p:nvPr/>
        </p:nvSpPr>
        <p:spPr bwMode="auto">
          <a:xfrm>
            <a:off x="1485900" y="3676650"/>
            <a:ext cx="76200" cy="304800"/>
          </a:xfrm>
          <a:prstGeom prst="lef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4" name="Text Box 33"/>
          <p:cNvSpPr txBox="1">
            <a:spLocks noChangeArrowheads="1"/>
          </p:cNvSpPr>
          <p:nvPr/>
        </p:nvSpPr>
        <p:spPr bwMode="auto">
          <a:xfrm>
            <a:off x="1489075" y="2057400"/>
            <a:ext cx="1128713" cy="40322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1200" b="1"/>
              <a:t>CONDUCTION</a:t>
            </a:r>
            <a:br>
              <a:rPr lang="en-US" sz="1200" b="1"/>
            </a:br>
            <a:r>
              <a:rPr lang="en-US" sz="1200" b="1"/>
              <a:t>BAND</a:t>
            </a:r>
          </a:p>
        </p:txBody>
      </p:sp>
      <p:sp>
        <p:nvSpPr>
          <p:cNvPr id="623650" name="Oval 34"/>
          <p:cNvSpPr>
            <a:spLocks noChangeArrowheads="1"/>
          </p:cNvSpPr>
          <p:nvPr/>
        </p:nvSpPr>
        <p:spPr bwMode="auto">
          <a:xfrm>
            <a:off x="4325938" y="2943225"/>
            <a:ext cx="76200" cy="76200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3651" name="Text Box 35"/>
          <p:cNvSpPr txBox="1">
            <a:spLocks noChangeArrowheads="1"/>
          </p:cNvSpPr>
          <p:nvPr/>
        </p:nvSpPr>
        <p:spPr bwMode="auto">
          <a:xfrm>
            <a:off x="3729038" y="1989138"/>
            <a:ext cx="7540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200"/>
              <a:t>electron</a:t>
            </a:r>
          </a:p>
        </p:txBody>
      </p:sp>
      <p:sp>
        <p:nvSpPr>
          <p:cNvPr id="623652" name="Line 36"/>
          <p:cNvSpPr>
            <a:spLocks noChangeShapeType="1"/>
          </p:cNvSpPr>
          <p:nvPr/>
        </p:nvSpPr>
        <p:spPr bwMode="auto">
          <a:xfrm>
            <a:off x="4065588" y="2233613"/>
            <a:ext cx="228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3654" name="Text Box 38"/>
          <p:cNvSpPr txBox="1">
            <a:spLocks noChangeArrowheads="1"/>
          </p:cNvSpPr>
          <p:nvPr/>
        </p:nvSpPr>
        <p:spPr bwMode="auto">
          <a:xfrm>
            <a:off x="6477000" y="4513263"/>
            <a:ext cx="4762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hole</a:t>
            </a:r>
          </a:p>
        </p:txBody>
      </p:sp>
      <p:sp>
        <p:nvSpPr>
          <p:cNvPr id="34849" name="Rectangle 62"/>
          <p:cNvSpPr>
            <a:spLocks noChangeArrowheads="1"/>
          </p:cNvSpPr>
          <p:nvPr/>
        </p:nvSpPr>
        <p:spPr bwMode="auto">
          <a:xfrm>
            <a:off x="838200" y="2971800"/>
            <a:ext cx="381000" cy="1700213"/>
          </a:xfrm>
          <a:prstGeom prst="rect">
            <a:avLst/>
          </a:prstGeom>
          <a:solidFill>
            <a:srgbClr val="5B98D2"/>
          </a:solidFill>
          <a:ln w="19050">
            <a:solidFill>
              <a:srgbClr val="5B98D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50" name="Rectangle 63"/>
          <p:cNvSpPr>
            <a:spLocks noChangeArrowheads="1"/>
          </p:cNvSpPr>
          <p:nvPr/>
        </p:nvSpPr>
        <p:spPr bwMode="auto">
          <a:xfrm>
            <a:off x="838200" y="1852613"/>
            <a:ext cx="381000" cy="1676400"/>
          </a:xfrm>
          <a:prstGeom prst="rect">
            <a:avLst/>
          </a:prstGeom>
          <a:noFill/>
          <a:ln w="19050">
            <a:solidFill>
              <a:srgbClr val="5B98D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1" name="Text Box 64"/>
          <p:cNvSpPr txBox="1">
            <a:spLocks noChangeArrowheads="1"/>
          </p:cNvSpPr>
          <p:nvPr/>
        </p:nvSpPr>
        <p:spPr bwMode="auto">
          <a:xfrm>
            <a:off x="1482725" y="4168775"/>
            <a:ext cx="83026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1200" b="1"/>
              <a:t>VALENCE</a:t>
            </a:r>
            <a:br>
              <a:rPr lang="en-US" sz="1200" b="1"/>
            </a:br>
            <a:r>
              <a:rPr lang="en-US" sz="1200" b="1"/>
              <a:t>BAND</a:t>
            </a:r>
          </a:p>
        </p:txBody>
      </p:sp>
      <p:sp>
        <p:nvSpPr>
          <p:cNvPr id="34852" name="Line 65"/>
          <p:cNvSpPr>
            <a:spLocks noChangeShapeType="1"/>
          </p:cNvSpPr>
          <p:nvPr/>
        </p:nvSpPr>
        <p:spPr bwMode="auto">
          <a:xfrm flipH="1">
            <a:off x="1398588" y="3825875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53" name="Line 66"/>
          <p:cNvSpPr>
            <a:spLocks noChangeShapeType="1"/>
          </p:cNvSpPr>
          <p:nvPr/>
        </p:nvSpPr>
        <p:spPr bwMode="auto">
          <a:xfrm flipH="1" flipV="1">
            <a:off x="1398588" y="382587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54" name="Line 67"/>
          <p:cNvSpPr>
            <a:spLocks noChangeShapeType="1"/>
          </p:cNvSpPr>
          <p:nvPr/>
        </p:nvSpPr>
        <p:spPr bwMode="auto">
          <a:xfrm flipH="1">
            <a:off x="1398588" y="42830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55" name="Line 68"/>
          <p:cNvSpPr>
            <a:spLocks noChangeShapeType="1"/>
          </p:cNvSpPr>
          <p:nvPr/>
        </p:nvSpPr>
        <p:spPr bwMode="auto">
          <a:xfrm flipH="1" flipV="1">
            <a:off x="1406525" y="2209800"/>
            <a:ext cx="0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56" name="Line 69"/>
          <p:cNvSpPr>
            <a:spLocks noChangeShapeType="1"/>
          </p:cNvSpPr>
          <p:nvPr/>
        </p:nvSpPr>
        <p:spPr bwMode="auto">
          <a:xfrm flipH="1">
            <a:off x="1406525" y="2859088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57" name="Line 70"/>
          <p:cNvSpPr>
            <a:spLocks noChangeShapeType="1"/>
          </p:cNvSpPr>
          <p:nvPr/>
        </p:nvSpPr>
        <p:spPr bwMode="auto">
          <a:xfrm flipH="1">
            <a:off x="1398588" y="2209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58" name="Text Box 71"/>
          <p:cNvSpPr txBox="1">
            <a:spLocks noChangeArrowheads="1"/>
          </p:cNvSpPr>
          <p:nvPr/>
        </p:nvSpPr>
        <p:spPr bwMode="auto">
          <a:xfrm>
            <a:off x="609600" y="4062413"/>
            <a:ext cx="86518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1200" b="1"/>
              <a:t>METAL</a:t>
            </a:r>
          </a:p>
          <a:p>
            <a:pPr eaLnBrk="1" hangingPunct="1">
              <a:lnSpc>
                <a:spcPct val="85000"/>
              </a:lnSpc>
            </a:pPr>
            <a:r>
              <a:rPr lang="en-US" sz="1200" b="1"/>
              <a:t>CONTACT</a:t>
            </a:r>
          </a:p>
        </p:txBody>
      </p:sp>
      <p:sp>
        <p:nvSpPr>
          <p:cNvPr id="34859" name="Rectangle 74"/>
          <p:cNvSpPr>
            <a:spLocks noChangeArrowheads="1"/>
          </p:cNvSpPr>
          <p:nvPr/>
        </p:nvSpPr>
        <p:spPr bwMode="auto">
          <a:xfrm>
            <a:off x="8332788" y="3886200"/>
            <a:ext cx="381000" cy="785813"/>
          </a:xfrm>
          <a:prstGeom prst="rect">
            <a:avLst/>
          </a:prstGeom>
          <a:solidFill>
            <a:srgbClr val="5B98D2"/>
          </a:solidFill>
          <a:ln w="19050">
            <a:solidFill>
              <a:srgbClr val="5B98D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60" name="Rectangle 75"/>
          <p:cNvSpPr>
            <a:spLocks noChangeArrowheads="1"/>
          </p:cNvSpPr>
          <p:nvPr/>
        </p:nvSpPr>
        <p:spPr bwMode="auto">
          <a:xfrm>
            <a:off x="8332788" y="1852613"/>
            <a:ext cx="381000" cy="2033587"/>
          </a:xfrm>
          <a:prstGeom prst="rect">
            <a:avLst/>
          </a:prstGeom>
          <a:noFill/>
          <a:ln w="19050">
            <a:solidFill>
              <a:srgbClr val="5B98D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1" name="Text Box 76"/>
          <p:cNvSpPr txBox="1">
            <a:spLocks noChangeArrowheads="1"/>
          </p:cNvSpPr>
          <p:nvPr/>
        </p:nvSpPr>
        <p:spPr bwMode="auto">
          <a:xfrm>
            <a:off x="8278813" y="4062413"/>
            <a:ext cx="865187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1200" b="1" dirty="0"/>
              <a:t>METAL</a:t>
            </a:r>
          </a:p>
          <a:p>
            <a:pPr eaLnBrk="1" hangingPunct="1">
              <a:lnSpc>
                <a:spcPct val="85000"/>
              </a:lnSpc>
            </a:pPr>
            <a:r>
              <a:rPr lang="en-US" sz="1200" b="1" dirty="0"/>
              <a:t>CONTACT</a:t>
            </a:r>
          </a:p>
        </p:txBody>
      </p:sp>
      <p:sp>
        <p:nvSpPr>
          <p:cNvPr id="34862" name="AutoShape 79"/>
          <p:cNvSpPr>
            <a:spLocks/>
          </p:cNvSpPr>
          <p:nvPr/>
        </p:nvSpPr>
        <p:spPr bwMode="auto">
          <a:xfrm>
            <a:off x="1497013" y="2670175"/>
            <a:ext cx="90487" cy="377825"/>
          </a:xfrm>
          <a:prstGeom prst="leftBrace">
            <a:avLst>
              <a:gd name="adj1" fmla="val 3479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3" name="Freeform 84"/>
          <p:cNvSpPr>
            <a:spLocks/>
          </p:cNvSpPr>
          <p:nvPr/>
        </p:nvSpPr>
        <p:spPr bwMode="auto">
          <a:xfrm>
            <a:off x="1017588" y="4595813"/>
            <a:ext cx="1249362" cy="493712"/>
          </a:xfrm>
          <a:custGeom>
            <a:avLst/>
            <a:gdLst>
              <a:gd name="T0" fmla="*/ 0 w 787"/>
              <a:gd name="T1" fmla="*/ 0 h 311"/>
              <a:gd name="T2" fmla="*/ 2147483647 w 787"/>
              <a:gd name="T3" fmla="*/ 2147483647 h 311"/>
              <a:gd name="T4" fmla="*/ 2147483647 w 787"/>
              <a:gd name="T5" fmla="*/ 2147483647 h 311"/>
              <a:gd name="T6" fmla="*/ 0 60000 65536"/>
              <a:gd name="T7" fmla="*/ 0 60000 65536"/>
              <a:gd name="T8" fmla="*/ 0 60000 65536"/>
              <a:gd name="T9" fmla="*/ 0 w 787"/>
              <a:gd name="T10" fmla="*/ 0 h 311"/>
              <a:gd name="T11" fmla="*/ 787 w 787"/>
              <a:gd name="T12" fmla="*/ 311 h 3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87" h="311">
                <a:moveTo>
                  <a:pt x="0" y="0"/>
                </a:moveTo>
                <a:cubicBezTo>
                  <a:pt x="30" y="43"/>
                  <a:pt x="52" y="211"/>
                  <a:pt x="183" y="261"/>
                </a:cubicBezTo>
                <a:cubicBezTo>
                  <a:pt x="314" y="311"/>
                  <a:pt x="661" y="290"/>
                  <a:pt x="787" y="298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64" name="Oval 85"/>
          <p:cNvSpPr>
            <a:spLocks noChangeArrowheads="1"/>
          </p:cNvSpPr>
          <p:nvPr/>
        </p:nvSpPr>
        <p:spPr bwMode="auto">
          <a:xfrm>
            <a:off x="946150" y="4487863"/>
            <a:ext cx="1206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65" name="Oval 88"/>
          <p:cNvSpPr>
            <a:spLocks noChangeArrowheads="1"/>
          </p:cNvSpPr>
          <p:nvPr/>
        </p:nvSpPr>
        <p:spPr bwMode="auto">
          <a:xfrm>
            <a:off x="8440738" y="4487863"/>
            <a:ext cx="1206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66" name="Freeform 89"/>
          <p:cNvSpPr>
            <a:spLocks/>
          </p:cNvSpPr>
          <p:nvPr/>
        </p:nvSpPr>
        <p:spPr bwMode="auto">
          <a:xfrm>
            <a:off x="4217988" y="4575175"/>
            <a:ext cx="4291012" cy="531813"/>
          </a:xfrm>
          <a:custGeom>
            <a:avLst/>
            <a:gdLst>
              <a:gd name="T0" fmla="*/ 2147483647 w 3821"/>
              <a:gd name="T1" fmla="*/ 0 h 335"/>
              <a:gd name="T2" fmla="*/ 2147483647 w 3821"/>
              <a:gd name="T3" fmla="*/ 2147483647 h 335"/>
              <a:gd name="T4" fmla="*/ 2147483647 w 3821"/>
              <a:gd name="T5" fmla="*/ 2147483647 h 335"/>
              <a:gd name="T6" fmla="*/ 0 w 3821"/>
              <a:gd name="T7" fmla="*/ 2147483647 h 335"/>
              <a:gd name="T8" fmla="*/ 0 60000 65536"/>
              <a:gd name="T9" fmla="*/ 0 60000 65536"/>
              <a:gd name="T10" fmla="*/ 0 60000 65536"/>
              <a:gd name="T11" fmla="*/ 0 60000 65536"/>
              <a:gd name="T12" fmla="*/ 0 w 3821"/>
              <a:gd name="T13" fmla="*/ 0 h 335"/>
              <a:gd name="T14" fmla="*/ 3821 w 3821"/>
              <a:gd name="T15" fmla="*/ 335 h 3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21" h="335">
                <a:moveTo>
                  <a:pt x="3821" y="0"/>
                </a:moveTo>
                <a:cubicBezTo>
                  <a:pt x="3776" y="43"/>
                  <a:pt x="3800" y="207"/>
                  <a:pt x="3551" y="261"/>
                </a:cubicBezTo>
                <a:cubicBezTo>
                  <a:pt x="3302" y="315"/>
                  <a:pt x="2921" y="317"/>
                  <a:pt x="2329" y="326"/>
                </a:cubicBezTo>
                <a:cubicBezTo>
                  <a:pt x="1737" y="335"/>
                  <a:pt x="485" y="318"/>
                  <a:pt x="0" y="316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67" name="Line 99"/>
          <p:cNvSpPr>
            <a:spLocks noChangeShapeType="1"/>
          </p:cNvSpPr>
          <p:nvPr/>
        </p:nvSpPr>
        <p:spPr bwMode="auto">
          <a:xfrm>
            <a:off x="2160588" y="5068888"/>
            <a:ext cx="15319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68" name="Oval 104"/>
          <p:cNvSpPr>
            <a:spLocks noChangeArrowheads="1"/>
          </p:cNvSpPr>
          <p:nvPr/>
        </p:nvSpPr>
        <p:spPr bwMode="auto">
          <a:xfrm>
            <a:off x="3684588" y="4876800"/>
            <a:ext cx="457200" cy="4572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V</a:t>
            </a:r>
          </a:p>
        </p:txBody>
      </p:sp>
      <p:sp>
        <p:nvSpPr>
          <p:cNvPr id="34869" name="Line 106"/>
          <p:cNvSpPr>
            <a:spLocks noChangeShapeType="1"/>
          </p:cNvSpPr>
          <p:nvPr/>
        </p:nvSpPr>
        <p:spPr bwMode="auto">
          <a:xfrm>
            <a:off x="1474788" y="1676400"/>
            <a:ext cx="312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70" name="Line 107"/>
          <p:cNvSpPr>
            <a:spLocks noChangeShapeType="1"/>
          </p:cNvSpPr>
          <p:nvPr/>
        </p:nvSpPr>
        <p:spPr bwMode="auto">
          <a:xfrm>
            <a:off x="4751388" y="1677988"/>
            <a:ext cx="312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71" name="Text Box 108"/>
          <p:cNvSpPr txBox="1">
            <a:spLocks noChangeArrowheads="1"/>
          </p:cNvSpPr>
          <p:nvPr/>
        </p:nvSpPr>
        <p:spPr bwMode="auto">
          <a:xfrm>
            <a:off x="5589588" y="1370013"/>
            <a:ext cx="2000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 b="1"/>
              <a:t>p-type semiconductor</a:t>
            </a:r>
          </a:p>
        </p:txBody>
      </p:sp>
      <p:sp>
        <p:nvSpPr>
          <p:cNvPr id="34872" name="Text Box 109"/>
          <p:cNvSpPr txBox="1">
            <a:spLocks noChangeArrowheads="1"/>
          </p:cNvSpPr>
          <p:nvPr/>
        </p:nvSpPr>
        <p:spPr bwMode="auto">
          <a:xfrm>
            <a:off x="2363788" y="1371600"/>
            <a:ext cx="1998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 b="1"/>
              <a:t>n-type semiconductor</a:t>
            </a:r>
          </a:p>
        </p:txBody>
      </p:sp>
      <p:sp>
        <p:nvSpPr>
          <p:cNvPr id="34873" name="Rectangle 110"/>
          <p:cNvSpPr>
            <a:spLocks noChangeArrowheads="1"/>
          </p:cNvSpPr>
          <p:nvPr/>
        </p:nvSpPr>
        <p:spPr bwMode="auto">
          <a:xfrm>
            <a:off x="1601788" y="2960688"/>
            <a:ext cx="790575" cy="74612"/>
          </a:xfrm>
          <a:prstGeom prst="rect">
            <a:avLst/>
          </a:prstGeom>
          <a:solidFill>
            <a:srgbClr val="5B98D2"/>
          </a:solidFill>
          <a:ln w="19050">
            <a:solidFill>
              <a:srgbClr val="5B98D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74" name="Rectangle 111"/>
          <p:cNvSpPr>
            <a:spLocks noChangeArrowheads="1"/>
          </p:cNvSpPr>
          <p:nvPr/>
        </p:nvSpPr>
        <p:spPr bwMode="auto">
          <a:xfrm>
            <a:off x="2686050" y="2955925"/>
            <a:ext cx="790575" cy="74613"/>
          </a:xfrm>
          <a:prstGeom prst="rect">
            <a:avLst/>
          </a:prstGeom>
          <a:solidFill>
            <a:srgbClr val="5B98D2"/>
          </a:solidFill>
          <a:ln w="19050">
            <a:solidFill>
              <a:srgbClr val="5B98D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75" name="Rectangle 112"/>
          <p:cNvSpPr>
            <a:spLocks noChangeArrowheads="1"/>
          </p:cNvSpPr>
          <p:nvPr/>
        </p:nvSpPr>
        <p:spPr bwMode="auto">
          <a:xfrm>
            <a:off x="3797300" y="2955925"/>
            <a:ext cx="790575" cy="74613"/>
          </a:xfrm>
          <a:prstGeom prst="rect">
            <a:avLst/>
          </a:prstGeom>
          <a:solidFill>
            <a:srgbClr val="5B98D2"/>
          </a:solidFill>
          <a:ln w="19050">
            <a:solidFill>
              <a:srgbClr val="5B98D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76" name="Rectangle 113"/>
          <p:cNvSpPr>
            <a:spLocks noChangeArrowheads="1"/>
          </p:cNvSpPr>
          <p:nvPr/>
        </p:nvSpPr>
        <p:spPr bwMode="auto">
          <a:xfrm>
            <a:off x="7059613" y="3733800"/>
            <a:ext cx="790575" cy="74613"/>
          </a:xfrm>
          <a:prstGeom prst="rect">
            <a:avLst/>
          </a:prstGeom>
          <a:solidFill>
            <a:schemeClr val="bg1"/>
          </a:solidFill>
          <a:ln w="19050">
            <a:solidFill>
              <a:srgbClr val="5B98D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77" name="Rectangle 114"/>
          <p:cNvSpPr>
            <a:spLocks noChangeArrowheads="1"/>
          </p:cNvSpPr>
          <p:nvPr/>
        </p:nvSpPr>
        <p:spPr bwMode="auto">
          <a:xfrm>
            <a:off x="5954713" y="3733800"/>
            <a:ext cx="790575" cy="74613"/>
          </a:xfrm>
          <a:prstGeom prst="rect">
            <a:avLst/>
          </a:prstGeom>
          <a:solidFill>
            <a:schemeClr val="bg1"/>
          </a:solidFill>
          <a:ln w="19050">
            <a:solidFill>
              <a:srgbClr val="5B98D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78" name="Rectangle 115"/>
          <p:cNvSpPr>
            <a:spLocks noChangeArrowheads="1"/>
          </p:cNvSpPr>
          <p:nvPr/>
        </p:nvSpPr>
        <p:spPr bwMode="auto">
          <a:xfrm>
            <a:off x="4857750" y="3581400"/>
            <a:ext cx="790575" cy="74613"/>
          </a:xfrm>
          <a:prstGeom prst="rect">
            <a:avLst/>
          </a:prstGeom>
          <a:solidFill>
            <a:schemeClr val="bg1"/>
          </a:solidFill>
          <a:ln w="19050">
            <a:solidFill>
              <a:srgbClr val="5B98D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79" name="Rectangle 117"/>
          <p:cNvSpPr>
            <a:spLocks noChangeArrowheads="1"/>
          </p:cNvSpPr>
          <p:nvPr/>
        </p:nvSpPr>
        <p:spPr bwMode="auto">
          <a:xfrm>
            <a:off x="4875213" y="3201988"/>
            <a:ext cx="790575" cy="74612"/>
          </a:xfrm>
          <a:prstGeom prst="rect">
            <a:avLst/>
          </a:prstGeom>
          <a:solidFill>
            <a:srgbClr val="5B98D2"/>
          </a:solidFill>
          <a:ln w="19050">
            <a:solidFill>
              <a:srgbClr val="5B98D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80" name="Text Box 122"/>
          <p:cNvSpPr txBox="1">
            <a:spLocks noChangeArrowheads="1"/>
          </p:cNvSpPr>
          <p:nvPr/>
        </p:nvSpPr>
        <p:spPr bwMode="auto">
          <a:xfrm>
            <a:off x="3001963" y="444500"/>
            <a:ext cx="3094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len="sm" type="none" w="sm"/>
                <a:tailEnd len="sm" type="none" w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US" i="1" u="sng"/>
              <a:t>Quantum Well Lasers</a:t>
            </a:r>
          </a:p>
        </p:txBody>
      </p:sp>
      <p:sp>
        <p:nvSpPr>
          <p:cNvPr id="623655" name="Line 39"/>
          <p:cNvSpPr>
            <a:spLocks noChangeShapeType="1"/>
          </p:cNvSpPr>
          <p:nvPr/>
        </p:nvSpPr>
        <p:spPr bwMode="auto">
          <a:xfrm flipH="1" flipV="1">
            <a:off x="6648450" y="3776663"/>
            <a:ext cx="76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29"/>
          <p:cNvGrpSpPr>
            <a:grpSpLocks/>
          </p:cNvGrpSpPr>
          <p:nvPr/>
        </p:nvGrpSpPr>
        <p:grpSpPr bwMode="auto">
          <a:xfrm>
            <a:off x="1016000" y="2390775"/>
            <a:ext cx="7442200" cy="1957388"/>
            <a:chOff x="640" y="1506"/>
            <a:chExt cx="4688" cy="1233"/>
          </a:xfrm>
        </p:grpSpPr>
        <p:sp>
          <p:nvSpPr>
            <p:cNvPr id="34893" name="AutoShape 72"/>
            <p:cNvSpPr>
              <a:spLocks noChangeArrowheads="1"/>
            </p:cNvSpPr>
            <p:nvPr/>
          </p:nvSpPr>
          <p:spPr bwMode="auto">
            <a:xfrm>
              <a:off x="2705" y="1551"/>
              <a:ext cx="552" cy="195"/>
            </a:xfrm>
            <a:prstGeom prst="curvedDownArrow">
              <a:avLst>
                <a:gd name="adj1" fmla="val 56615"/>
                <a:gd name="adj2" fmla="val 113231"/>
                <a:gd name="adj3" fmla="val 33333"/>
              </a:avLst>
            </a:prstGeom>
            <a:solidFill>
              <a:srgbClr val="5B98D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94" name="AutoShape 120"/>
            <p:cNvSpPr>
              <a:spLocks noChangeArrowheads="1"/>
            </p:cNvSpPr>
            <p:nvPr/>
          </p:nvSpPr>
          <p:spPr bwMode="auto">
            <a:xfrm flipV="1">
              <a:off x="3384" y="2544"/>
              <a:ext cx="552" cy="195"/>
            </a:xfrm>
            <a:prstGeom prst="curvedDownArrow">
              <a:avLst>
                <a:gd name="adj1" fmla="val 56615"/>
                <a:gd name="adj2" fmla="val 113231"/>
                <a:gd name="adj3" fmla="val 33333"/>
              </a:avLst>
            </a:prstGeom>
            <a:solidFill>
              <a:srgbClr val="5B98D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96" name="AutoShape 123"/>
            <p:cNvSpPr>
              <a:spLocks noChangeArrowheads="1"/>
            </p:cNvSpPr>
            <p:nvPr/>
          </p:nvSpPr>
          <p:spPr bwMode="auto">
            <a:xfrm flipV="1">
              <a:off x="4080" y="2544"/>
              <a:ext cx="552" cy="195"/>
            </a:xfrm>
            <a:prstGeom prst="curvedDownArrow">
              <a:avLst>
                <a:gd name="adj1" fmla="val 56615"/>
                <a:gd name="adj2" fmla="val 113231"/>
                <a:gd name="adj3" fmla="val 33333"/>
              </a:avLst>
            </a:prstGeom>
            <a:solidFill>
              <a:srgbClr val="5B98D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97" name="AutoShape 124"/>
            <p:cNvSpPr>
              <a:spLocks noChangeArrowheads="1"/>
            </p:cNvSpPr>
            <p:nvPr/>
          </p:nvSpPr>
          <p:spPr bwMode="auto">
            <a:xfrm flipV="1">
              <a:off x="4776" y="2544"/>
              <a:ext cx="552" cy="195"/>
            </a:xfrm>
            <a:prstGeom prst="curvedDownArrow">
              <a:avLst>
                <a:gd name="adj1" fmla="val 56615"/>
                <a:gd name="adj2" fmla="val 113231"/>
                <a:gd name="adj3" fmla="val 33333"/>
              </a:avLst>
            </a:prstGeom>
            <a:solidFill>
              <a:srgbClr val="5B98D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98" name="AutoShape 125"/>
            <p:cNvSpPr>
              <a:spLocks noChangeArrowheads="1"/>
            </p:cNvSpPr>
            <p:nvPr/>
          </p:nvSpPr>
          <p:spPr bwMode="auto">
            <a:xfrm>
              <a:off x="2080" y="1536"/>
              <a:ext cx="552" cy="195"/>
            </a:xfrm>
            <a:prstGeom prst="curvedDownArrow">
              <a:avLst>
                <a:gd name="adj1" fmla="val 56615"/>
                <a:gd name="adj2" fmla="val 113231"/>
                <a:gd name="adj3" fmla="val 33333"/>
              </a:avLst>
            </a:prstGeom>
            <a:solidFill>
              <a:srgbClr val="5B98D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99" name="AutoShape 126"/>
            <p:cNvSpPr>
              <a:spLocks noChangeArrowheads="1"/>
            </p:cNvSpPr>
            <p:nvPr/>
          </p:nvSpPr>
          <p:spPr bwMode="auto">
            <a:xfrm>
              <a:off x="1360" y="1521"/>
              <a:ext cx="552" cy="195"/>
            </a:xfrm>
            <a:prstGeom prst="curvedDownArrow">
              <a:avLst>
                <a:gd name="adj1" fmla="val 56615"/>
                <a:gd name="adj2" fmla="val 113231"/>
                <a:gd name="adj3" fmla="val 33333"/>
              </a:avLst>
            </a:prstGeom>
            <a:solidFill>
              <a:srgbClr val="5B98D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00" name="AutoShape 127"/>
            <p:cNvSpPr>
              <a:spLocks noChangeArrowheads="1"/>
            </p:cNvSpPr>
            <p:nvPr/>
          </p:nvSpPr>
          <p:spPr bwMode="auto">
            <a:xfrm>
              <a:off x="640" y="1506"/>
              <a:ext cx="552" cy="195"/>
            </a:xfrm>
            <a:prstGeom prst="curvedDownArrow">
              <a:avLst>
                <a:gd name="adj1" fmla="val 56615"/>
                <a:gd name="adj2" fmla="val 113231"/>
                <a:gd name="adj3" fmla="val 33333"/>
              </a:avLst>
            </a:prstGeom>
            <a:solidFill>
              <a:srgbClr val="5B98D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01" name="AutoShape 128"/>
            <p:cNvSpPr>
              <a:spLocks noChangeArrowheads="1"/>
            </p:cNvSpPr>
            <p:nvPr/>
          </p:nvSpPr>
          <p:spPr bwMode="auto">
            <a:xfrm>
              <a:off x="3168" y="2064"/>
              <a:ext cx="144" cy="192"/>
            </a:xfrm>
            <a:prstGeom prst="downArrow">
              <a:avLst>
                <a:gd name="adj1" fmla="val 50000"/>
                <a:gd name="adj2" fmla="val 33333"/>
              </a:avLst>
            </a:prstGeom>
            <a:solidFill>
              <a:srgbClr val="5B98D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883" name="AutoShape 130"/>
          <p:cNvSpPr>
            <a:spLocks/>
          </p:cNvSpPr>
          <p:nvPr/>
        </p:nvSpPr>
        <p:spPr bwMode="auto">
          <a:xfrm rot="-5400000">
            <a:off x="5257800" y="4038600"/>
            <a:ext cx="76200" cy="838200"/>
          </a:xfrm>
          <a:prstGeom prst="leftBrace">
            <a:avLst>
              <a:gd name="adj1" fmla="val 9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4" name="Text Box 131"/>
          <p:cNvSpPr txBox="1">
            <a:spLocks noChangeArrowheads="1"/>
          </p:cNvSpPr>
          <p:nvPr/>
        </p:nvSpPr>
        <p:spPr bwMode="auto">
          <a:xfrm>
            <a:off x="4643438" y="4572000"/>
            <a:ext cx="127476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1200" b="1"/>
              <a:t>NARROW GAP</a:t>
            </a:r>
          </a:p>
          <a:p>
            <a:pPr eaLnBrk="1" hangingPunct="1">
              <a:lnSpc>
                <a:spcPct val="85000"/>
              </a:lnSpc>
            </a:pPr>
            <a:r>
              <a:rPr lang="en-US" sz="1200" b="1"/>
              <a:t>ACTIVE REGION</a:t>
            </a:r>
          </a:p>
        </p:txBody>
      </p:sp>
      <p:pic>
        <p:nvPicPr>
          <p:cNvPr id="34885" name="Picture 13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8"/>
          <a:stretch>
            <a:fillRect/>
          </a:stretch>
        </p:blipFill>
        <p:spPr bwMode="auto">
          <a:xfrm>
            <a:off x="4191000" y="5486400"/>
            <a:ext cx="2514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len="sm" type="none" w="sm"/>
                <a:tailEnd len="sm" type="none" w="sm"/>
              </a14:hiddenLine>
            </a:ext>
          </a:extLst>
        </p:spPr>
      </p:pic>
      <p:pic>
        <p:nvPicPr>
          <p:cNvPr id="34886" name="Picture 133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90" r="4522"/>
          <a:stretch>
            <a:fillRect/>
          </a:stretch>
        </p:blipFill>
        <p:spPr bwMode="auto">
          <a:xfrm>
            <a:off x="3416300" y="5486400"/>
            <a:ext cx="8509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len="sm" type="none" w="sm"/>
                <a:tailEnd len="sm" type="none" w="sm"/>
              </a14:hiddenLine>
            </a:ext>
          </a:extLst>
        </p:spPr>
      </p:pic>
      <p:pic>
        <p:nvPicPr>
          <p:cNvPr id="34887" name="Picture 134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2"/>
          <a:stretch>
            <a:fillRect/>
          </a:stretch>
        </p:blipFill>
        <p:spPr bwMode="auto">
          <a:xfrm>
            <a:off x="6604000" y="5499100"/>
            <a:ext cx="9271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len="sm" type="none" w="sm"/>
                <a:tailEnd len="sm" type="none" w="sm"/>
              </a14:hiddenLine>
            </a:ext>
          </a:extLst>
        </p:spPr>
      </p:pic>
      <p:pic>
        <p:nvPicPr>
          <p:cNvPr id="34888" name="Picture 135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90" r="4522"/>
          <a:stretch>
            <a:fillRect/>
          </a:stretch>
        </p:blipFill>
        <p:spPr bwMode="auto">
          <a:xfrm>
            <a:off x="2578100" y="5486400"/>
            <a:ext cx="8509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len="sm" type="none" w="sm"/>
                <a:tailEnd len="sm" type="none" w="sm"/>
              </a14:hiddenLine>
            </a:ext>
          </a:extLst>
        </p:spPr>
      </p:pic>
      <p:pic>
        <p:nvPicPr>
          <p:cNvPr id="34889" name="Picture 136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90" r="4522"/>
          <a:stretch>
            <a:fillRect/>
          </a:stretch>
        </p:blipFill>
        <p:spPr bwMode="auto">
          <a:xfrm>
            <a:off x="1739900" y="5486400"/>
            <a:ext cx="8509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len="sm" type="none" w="sm"/>
                <a:tailEnd len="sm" type="none" w="sm"/>
              </a14:hiddenLine>
            </a:ext>
          </a:extLst>
        </p:spPr>
      </p:pic>
      <p:pic>
        <p:nvPicPr>
          <p:cNvPr id="34890" name="Picture 137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2"/>
          <a:stretch>
            <a:fillRect/>
          </a:stretch>
        </p:blipFill>
        <p:spPr bwMode="auto">
          <a:xfrm>
            <a:off x="7480300" y="5499100"/>
            <a:ext cx="9271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len="sm" type="none" w="sm"/>
                <a:tailEnd len="sm" type="none" w="sm"/>
              </a14:hiddenLine>
            </a:ext>
          </a:extLst>
        </p:spPr>
      </p:pic>
      <p:sp>
        <p:nvSpPr>
          <p:cNvPr id="34891" name="Line 138"/>
          <p:cNvSpPr>
            <a:spLocks noChangeShapeType="1"/>
          </p:cNvSpPr>
          <p:nvPr/>
        </p:nvSpPr>
        <p:spPr bwMode="auto">
          <a:xfrm>
            <a:off x="4927600" y="5334000"/>
            <a:ext cx="0" cy="1524000"/>
          </a:xfrm>
          <a:prstGeom prst="line">
            <a:avLst/>
          </a:prstGeom>
          <a:noFill/>
          <a:ln w="76200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92" name="Line 139"/>
          <p:cNvSpPr>
            <a:spLocks noChangeShapeType="1"/>
          </p:cNvSpPr>
          <p:nvPr/>
        </p:nvSpPr>
        <p:spPr bwMode="auto">
          <a:xfrm>
            <a:off x="5715000" y="5334000"/>
            <a:ext cx="0" cy="1524000"/>
          </a:xfrm>
          <a:prstGeom prst="line">
            <a:avLst/>
          </a:prstGeom>
          <a:noFill/>
          <a:ln w="76200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" name="Freeform 16"/>
          <p:cNvSpPr>
            <a:spLocks/>
          </p:cNvSpPr>
          <p:nvPr/>
        </p:nvSpPr>
        <p:spPr bwMode="auto">
          <a:xfrm rot="2038538">
            <a:off x="5191668" y="3485875"/>
            <a:ext cx="838200" cy="292100"/>
          </a:xfrm>
          <a:custGeom>
            <a:avLst/>
            <a:gdLst>
              <a:gd name="T0" fmla="*/ 0 w 973"/>
              <a:gd name="T1" fmla="*/ 2147483647 h 184"/>
              <a:gd name="T2" fmla="*/ 2147483647 w 973"/>
              <a:gd name="T3" fmla="*/ 2147483647 h 184"/>
              <a:gd name="T4" fmla="*/ 2147483647 w 973"/>
              <a:gd name="T5" fmla="*/ 2147483647 h 184"/>
              <a:gd name="T6" fmla="*/ 2147483647 w 973"/>
              <a:gd name="T7" fmla="*/ 2147483647 h 184"/>
              <a:gd name="T8" fmla="*/ 2147483647 w 973"/>
              <a:gd name="T9" fmla="*/ 2147483647 h 184"/>
              <a:gd name="T10" fmla="*/ 2147483647 w 973"/>
              <a:gd name="T11" fmla="*/ 2147483647 h 184"/>
              <a:gd name="T12" fmla="*/ 2147483647 w 973"/>
              <a:gd name="T13" fmla="*/ 2147483647 h 184"/>
              <a:gd name="T14" fmla="*/ 2147483647 w 973"/>
              <a:gd name="T15" fmla="*/ 2147483647 h 184"/>
              <a:gd name="T16" fmla="*/ 2147483647 w 973"/>
              <a:gd name="T17" fmla="*/ 2147483647 h 184"/>
              <a:gd name="T18" fmla="*/ 2147483647 w 973"/>
              <a:gd name="T19" fmla="*/ 2147483647 h 184"/>
              <a:gd name="T20" fmla="*/ 2147483647 w 973"/>
              <a:gd name="T21" fmla="*/ 2147483647 h 184"/>
              <a:gd name="T22" fmla="*/ 2147483647 w 973"/>
              <a:gd name="T23" fmla="*/ 2147483647 h 184"/>
              <a:gd name="T24" fmla="*/ 2147483647 w 973"/>
              <a:gd name="T25" fmla="*/ 2147483647 h 18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73"/>
              <a:gd name="T40" fmla="*/ 0 h 184"/>
              <a:gd name="T41" fmla="*/ 973 w 973"/>
              <a:gd name="T42" fmla="*/ 184 h 18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73" h="184">
                <a:moveTo>
                  <a:pt x="0" y="83"/>
                </a:moveTo>
                <a:cubicBezTo>
                  <a:pt x="21" y="70"/>
                  <a:pt x="42" y="57"/>
                  <a:pt x="65" y="66"/>
                </a:cubicBezTo>
                <a:cubicBezTo>
                  <a:pt x="88" y="75"/>
                  <a:pt x="110" y="146"/>
                  <a:pt x="138" y="139"/>
                </a:cubicBezTo>
                <a:cubicBezTo>
                  <a:pt x="166" y="132"/>
                  <a:pt x="201" y="19"/>
                  <a:pt x="235" y="26"/>
                </a:cubicBezTo>
                <a:cubicBezTo>
                  <a:pt x="269" y="33"/>
                  <a:pt x="311" y="184"/>
                  <a:pt x="341" y="180"/>
                </a:cubicBezTo>
                <a:cubicBezTo>
                  <a:pt x="371" y="176"/>
                  <a:pt x="384" y="2"/>
                  <a:pt x="414" y="1"/>
                </a:cubicBezTo>
                <a:cubicBezTo>
                  <a:pt x="444" y="0"/>
                  <a:pt x="489" y="169"/>
                  <a:pt x="519" y="172"/>
                </a:cubicBezTo>
                <a:cubicBezTo>
                  <a:pt x="549" y="175"/>
                  <a:pt x="565" y="23"/>
                  <a:pt x="592" y="18"/>
                </a:cubicBezTo>
                <a:cubicBezTo>
                  <a:pt x="619" y="13"/>
                  <a:pt x="653" y="130"/>
                  <a:pt x="681" y="139"/>
                </a:cubicBezTo>
                <a:cubicBezTo>
                  <a:pt x="709" y="148"/>
                  <a:pt x="735" y="77"/>
                  <a:pt x="762" y="74"/>
                </a:cubicBezTo>
                <a:cubicBezTo>
                  <a:pt x="789" y="71"/>
                  <a:pt x="818" y="119"/>
                  <a:pt x="844" y="123"/>
                </a:cubicBezTo>
                <a:cubicBezTo>
                  <a:pt x="870" y="127"/>
                  <a:pt x="896" y="102"/>
                  <a:pt x="917" y="99"/>
                </a:cubicBezTo>
                <a:cubicBezTo>
                  <a:pt x="938" y="96"/>
                  <a:pt x="955" y="101"/>
                  <a:pt x="973" y="107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3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3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3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3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3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650" grpId="0" animBg="1"/>
      <p:bldP spid="623651" grpId="0"/>
      <p:bldP spid="623652" grpId="0" animBg="1"/>
      <p:bldP spid="623654" grpId="0"/>
      <p:bldP spid="62365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4"/>
          <p:cNvGrpSpPr>
            <a:grpSpLocks/>
          </p:cNvGrpSpPr>
          <p:nvPr/>
        </p:nvGrpSpPr>
        <p:grpSpPr bwMode="auto">
          <a:xfrm>
            <a:off x="4648200" y="5334000"/>
            <a:ext cx="3746500" cy="1393825"/>
            <a:chOff x="2928" y="3360"/>
            <a:chExt cx="2360" cy="878"/>
          </a:xfrm>
        </p:grpSpPr>
        <p:grpSp>
          <p:nvGrpSpPr>
            <p:cNvPr id="35930" name="Group 152"/>
            <p:cNvGrpSpPr>
              <a:grpSpLocks/>
            </p:cNvGrpSpPr>
            <p:nvPr/>
          </p:nvGrpSpPr>
          <p:grpSpPr bwMode="auto">
            <a:xfrm>
              <a:off x="2928" y="3360"/>
              <a:ext cx="2360" cy="864"/>
              <a:chOff x="2928" y="3360"/>
              <a:chExt cx="2360" cy="864"/>
            </a:xfrm>
          </p:grpSpPr>
          <p:sp>
            <p:nvSpPr>
              <p:cNvPr id="35932" name="Rectangle 140"/>
              <p:cNvSpPr>
                <a:spLocks noChangeArrowheads="1"/>
              </p:cNvSpPr>
              <p:nvPr/>
            </p:nvSpPr>
            <p:spPr bwMode="auto">
              <a:xfrm>
                <a:off x="2928" y="4032"/>
                <a:ext cx="2064" cy="192"/>
              </a:xfrm>
              <a:prstGeom prst="rect">
                <a:avLst/>
              </a:prstGeom>
              <a:solidFill>
                <a:srgbClr val="5B98D2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4" dir="t"/>
              </a:scene3d>
              <a:sp3d extrusionH="1801800" prstMaterial="legacyPlastic">
                <a:bevelT w="13500" h="13500" prst="angle"/>
                <a:bevelB w="13500" h="13500" prst="angle"/>
                <a:extrusionClr>
                  <a:srgbClr val="5B98D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5933" name="Rectangle 141"/>
              <p:cNvSpPr>
                <a:spLocks noChangeArrowheads="1"/>
              </p:cNvSpPr>
              <p:nvPr/>
            </p:nvSpPr>
            <p:spPr bwMode="auto">
              <a:xfrm>
                <a:off x="2928" y="3696"/>
                <a:ext cx="2064" cy="33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4" dir="t"/>
              </a:scene3d>
              <a:sp3d extrusionH="1801800" prstMaterial="legacyPlastic">
                <a:bevelT w="13500" h="13500" prst="angle"/>
                <a:bevelB w="13500" h="13500" prst="angle"/>
                <a:extrusionClr>
                  <a:schemeClr val="bg1">
                    <a:lumMod val="75000"/>
                  </a:schemeClr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pic>
            <p:nvPicPr>
              <p:cNvPr id="35934" name="Picture 145" descr="txp_fig"/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6" y="3840"/>
                <a:ext cx="9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935" name="Rectangle 146"/>
              <p:cNvSpPr>
                <a:spLocks noChangeArrowheads="1"/>
              </p:cNvSpPr>
              <p:nvPr/>
            </p:nvSpPr>
            <p:spPr bwMode="auto">
              <a:xfrm>
                <a:off x="2928" y="3504"/>
                <a:ext cx="2064" cy="192"/>
              </a:xfrm>
              <a:prstGeom prst="rect">
                <a:avLst/>
              </a:prstGeom>
              <a:solidFill>
                <a:srgbClr val="5B98D2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4" dir="t"/>
              </a:scene3d>
              <a:sp3d extrusionH="1801800" prstMaterial="legacyPlastic">
                <a:bevelT w="13500" h="13500" prst="angle"/>
                <a:bevelB w="13500" h="13500" prst="angle"/>
                <a:extrusionClr>
                  <a:srgbClr val="5B98D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pic>
            <p:nvPicPr>
              <p:cNvPr id="35936" name="Picture 147" descr="txp_fig"/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7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9" y="3681"/>
                <a:ext cx="176" cy="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937" name="Picture 148" descr="txp_fig"/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8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5" y="3921"/>
                <a:ext cx="183" cy="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938" name="Picture 149" descr="txp_fig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8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6" y="3360"/>
                <a:ext cx="183" cy="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939" name="Line 150"/>
              <p:cNvSpPr>
                <a:spLocks noChangeShapeType="1"/>
              </p:cNvSpPr>
              <p:nvPr/>
            </p:nvSpPr>
            <p:spPr bwMode="auto">
              <a:xfrm>
                <a:off x="3752" y="3552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931" name="Text Box 153"/>
            <p:cNvSpPr txBox="1">
              <a:spLocks noChangeArrowheads="1"/>
            </p:cNvSpPr>
            <p:nvPr/>
          </p:nvSpPr>
          <p:spPr bwMode="auto">
            <a:xfrm>
              <a:off x="3750" y="4007"/>
              <a:ext cx="8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waveguides</a:t>
              </a:r>
            </a:p>
          </p:txBody>
        </p:sp>
      </p:grpSp>
      <p:grpSp>
        <p:nvGrpSpPr>
          <p:cNvPr id="4" name="Group 139"/>
          <p:cNvGrpSpPr>
            <a:grpSpLocks/>
          </p:cNvGrpSpPr>
          <p:nvPr/>
        </p:nvGrpSpPr>
        <p:grpSpPr bwMode="auto">
          <a:xfrm>
            <a:off x="749300" y="4800600"/>
            <a:ext cx="1828800" cy="1905000"/>
            <a:chOff x="472" y="3024"/>
            <a:chExt cx="1152" cy="1200"/>
          </a:xfrm>
        </p:grpSpPr>
        <p:sp>
          <p:nvSpPr>
            <p:cNvPr id="35928" name="Rectangle 123"/>
            <p:cNvSpPr>
              <a:spLocks noChangeArrowheads="1"/>
            </p:cNvSpPr>
            <p:nvPr/>
          </p:nvSpPr>
          <p:spPr bwMode="auto">
            <a:xfrm flipH="1">
              <a:off x="472" y="3024"/>
              <a:ext cx="1152" cy="1200"/>
            </a:xfrm>
            <a:prstGeom prst="rect">
              <a:avLst/>
            </a:prstGeom>
            <a:gradFill rotWithShape="1">
              <a:gsLst>
                <a:gs pos="0">
                  <a:srgbClr val="CBD4EF">
                    <a:alpha val="67000"/>
                  </a:srgbClr>
                </a:gs>
                <a:gs pos="100000">
                  <a:srgbClr val="5E626F">
                    <a:alpha val="67998"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1139994" lon="600000" rev="0"/>
              </a:camera>
              <a:lightRig rig="legacyFlat3" dir="b"/>
            </a:scene3d>
            <a:sp3d extrusionH="3630600" prstMaterial="legacyPlastic">
              <a:bevelT w="13500" h="13500" prst="angle"/>
              <a:bevelB w="13500" h="13500" prst="angle"/>
              <a:extrusionClr>
                <a:srgbClr val="EFFF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929" name="Text Box 138"/>
            <p:cNvSpPr txBox="1">
              <a:spLocks noChangeArrowheads="1"/>
            </p:cNvSpPr>
            <p:nvPr/>
          </p:nvSpPr>
          <p:spPr bwMode="auto">
            <a:xfrm>
              <a:off x="699" y="3936"/>
              <a:ext cx="7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resonators</a:t>
              </a:r>
            </a:p>
          </p:txBody>
        </p:sp>
      </p:grp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1489075" y="304800"/>
            <a:ext cx="61309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i="1" u="sng">
                <a:cs typeface="Trebuchet MS" charset="0"/>
              </a:rPr>
              <a:t>Trapping Photons: Mirrors and Waveguides</a:t>
            </a:r>
            <a:endParaRPr lang="en-US" sz="2000" i="1" u="sng">
              <a:cs typeface="Trebuchet MS" charset="0"/>
            </a:endParaRPr>
          </a:p>
        </p:txBody>
      </p:sp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365125" y="914400"/>
            <a:ext cx="8474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US" sz="2000"/>
              <a:t>How do we keep photons around for long enough time </a:t>
            </a:r>
            <a:br>
              <a:rPr lang="en-US" sz="2000"/>
            </a:br>
            <a:r>
              <a:rPr lang="en-US" sz="2000"/>
              <a:t>so they have a chance to stimulate an emission ?</a:t>
            </a: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52400" y="2743200"/>
            <a:ext cx="1371600" cy="1066800"/>
            <a:chOff x="816" y="2352"/>
            <a:chExt cx="912" cy="720"/>
          </a:xfrm>
        </p:grpSpPr>
        <p:pic>
          <p:nvPicPr>
            <p:cNvPr id="35919" name="Picture 7" descr="nametag"/>
            <p:cNvPicPr>
              <a:picLocks noChangeAspect="1" noChangeArrowheads="1"/>
            </p:cNvPicPr>
            <p:nvPr/>
          </p:nvPicPr>
          <p:blipFill>
            <a:blip r:embed="rId9" cstate="email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39"/>
            <a:stretch>
              <a:fillRect/>
            </a:stretch>
          </p:blipFill>
          <p:spPr bwMode="auto">
            <a:xfrm>
              <a:off x="816" y="2352"/>
              <a:ext cx="912" cy="5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920" name="Rectangle 8"/>
            <p:cNvSpPr>
              <a:spLocks noChangeArrowheads="1"/>
            </p:cNvSpPr>
            <p:nvPr/>
          </p:nvSpPr>
          <p:spPr bwMode="auto">
            <a:xfrm>
              <a:off x="816" y="2568"/>
              <a:ext cx="907" cy="3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sz="1400" b="1"/>
                <a:t>             </a:t>
              </a:r>
              <a:r>
                <a:rPr lang="en-US" sz="1600" b="1"/>
                <a:t>boson</a:t>
              </a:r>
            </a:p>
          </p:txBody>
        </p:sp>
        <p:sp>
          <p:nvSpPr>
            <p:cNvPr id="35921" name="Oval 9"/>
            <p:cNvSpPr>
              <a:spLocks noChangeArrowheads="1"/>
            </p:cNvSpPr>
            <p:nvPr/>
          </p:nvSpPr>
          <p:spPr bwMode="auto">
            <a:xfrm>
              <a:off x="946" y="2683"/>
              <a:ext cx="33" cy="3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22" name="Oval 10"/>
            <p:cNvSpPr>
              <a:spLocks noChangeArrowheads="1"/>
            </p:cNvSpPr>
            <p:nvPr/>
          </p:nvSpPr>
          <p:spPr bwMode="auto">
            <a:xfrm>
              <a:off x="1077" y="2683"/>
              <a:ext cx="32" cy="3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23" name="Freeform 11"/>
            <p:cNvSpPr>
              <a:spLocks/>
            </p:cNvSpPr>
            <p:nvPr/>
          </p:nvSpPr>
          <p:spPr bwMode="auto">
            <a:xfrm>
              <a:off x="881" y="2803"/>
              <a:ext cx="261" cy="30"/>
            </a:xfrm>
            <a:custGeom>
              <a:avLst/>
              <a:gdLst>
                <a:gd name="T0" fmla="*/ 0 w 384"/>
                <a:gd name="T1" fmla="*/ 0 h 48"/>
                <a:gd name="T2" fmla="*/ 19 w 384"/>
                <a:gd name="T3" fmla="*/ 3 h 48"/>
                <a:gd name="T4" fmla="*/ 38 w 384"/>
                <a:gd name="T5" fmla="*/ 0 h 48"/>
                <a:gd name="T6" fmla="*/ 0 60000 65536"/>
                <a:gd name="T7" fmla="*/ 0 60000 65536"/>
                <a:gd name="T8" fmla="*/ 0 60000 65536"/>
                <a:gd name="T9" fmla="*/ 0 w 384"/>
                <a:gd name="T10" fmla="*/ 0 h 48"/>
                <a:gd name="T11" fmla="*/ 384 w 384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48">
                  <a:moveTo>
                    <a:pt x="0" y="0"/>
                  </a:moveTo>
                  <a:cubicBezTo>
                    <a:pt x="64" y="24"/>
                    <a:pt x="128" y="48"/>
                    <a:pt x="192" y="48"/>
                  </a:cubicBezTo>
                  <a:cubicBezTo>
                    <a:pt x="256" y="48"/>
                    <a:pt x="320" y="24"/>
                    <a:pt x="38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24" name="Line 12"/>
            <p:cNvSpPr>
              <a:spLocks noChangeShapeType="1"/>
            </p:cNvSpPr>
            <p:nvPr/>
          </p:nvSpPr>
          <p:spPr bwMode="auto">
            <a:xfrm flipH="1">
              <a:off x="1123" y="2929"/>
              <a:ext cx="65" cy="1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25" name="Line 13"/>
            <p:cNvSpPr>
              <a:spLocks noChangeShapeType="1"/>
            </p:cNvSpPr>
            <p:nvPr/>
          </p:nvSpPr>
          <p:spPr bwMode="auto">
            <a:xfrm flipH="1" flipV="1">
              <a:off x="1025" y="3019"/>
              <a:ext cx="98" cy="3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26" name="Line 14"/>
            <p:cNvSpPr>
              <a:spLocks noChangeShapeType="1"/>
            </p:cNvSpPr>
            <p:nvPr/>
          </p:nvSpPr>
          <p:spPr bwMode="auto">
            <a:xfrm rot="19001081" flipH="1">
              <a:off x="1225" y="2937"/>
              <a:ext cx="65" cy="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27" name="Line 15"/>
            <p:cNvSpPr>
              <a:spLocks noChangeShapeType="1"/>
            </p:cNvSpPr>
            <p:nvPr/>
          </p:nvSpPr>
          <p:spPr bwMode="auto">
            <a:xfrm rot="-2598919" flipH="1" flipV="1">
              <a:off x="1165" y="3024"/>
              <a:ext cx="107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4800600" y="2743200"/>
            <a:ext cx="1219200" cy="990600"/>
            <a:chOff x="816" y="2352"/>
            <a:chExt cx="912" cy="720"/>
          </a:xfrm>
        </p:grpSpPr>
        <p:pic>
          <p:nvPicPr>
            <p:cNvPr id="35910" name="Picture 17" descr="nametag"/>
            <p:cNvPicPr>
              <a:picLocks noChangeAspect="1" noChangeArrowheads="1"/>
            </p:cNvPicPr>
            <p:nvPr/>
          </p:nvPicPr>
          <p:blipFill>
            <a:blip r:embed="rId10" cstate="email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816" y="2352"/>
              <a:ext cx="912" cy="5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911" name="Rectangle 18"/>
            <p:cNvSpPr>
              <a:spLocks noChangeArrowheads="1"/>
            </p:cNvSpPr>
            <p:nvPr/>
          </p:nvSpPr>
          <p:spPr bwMode="auto">
            <a:xfrm>
              <a:off x="816" y="2568"/>
              <a:ext cx="907" cy="3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sz="1400" b="1"/>
                <a:t>             </a:t>
              </a:r>
              <a:r>
                <a:rPr lang="en-US" sz="1600" b="1"/>
                <a:t>Boson</a:t>
              </a:r>
            </a:p>
          </p:txBody>
        </p:sp>
        <p:sp>
          <p:nvSpPr>
            <p:cNvPr id="35912" name="Oval 19"/>
            <p:cNvSpPr>
              <a:spLocks noChangeArrowheads="1"/>
            </p:cNvSpPr>
            <p:nvPr/>
          </p:nvSpPr>
          <p:spPr bwMode="auto">
            <a:xfrm>
              <a:off x="946" y="2683"/>
              <a:ext cx="33" cy="3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13" name="Oval 20"/>
            <p:cNvSpPr>
              <a:spLocks noChangeArrowheads="1"/>
            </p:cNvSpPr>
            <p:nvPr/>
          </p:nvSpPr>
          <p:spPr bwMode="auto">
            <a:xfrm>
              <a:off x="1077" y="2683"/>
              <a:ext cx="32" cy="3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14" name="Freeform 21"/>
            <p:cNvSpPr>
              <a:spLocks/>
            </p:cNvSpPr>
            <p:nvPr/>
          </p:nvSpPr>
          <p:spPr bwMode="auto">
            <a:xfrm>
              <a:off x="881" y="2803"/>
              <a:ext cx="261" cy="30"/>
            </a:xfrm>
            <a:custGeom>
              <a:avLst/>
              <a:gdLst>
                <a:gd name="T0" fmla="*/ 0 w 384"/>
                <a:gd name="T1" fmla="*/ 0 h 48"/>
                <a:gd name="T2" fmla="*/ 19 w 384"/>
                <a:gd name="T3" fmla="*/ 3 h 48"/>
                <a:gd name="T4" fmla="*/ 38 w 384"/>
                <a:gd name="T5" fmla="*/ 0 h 48"/>
                <a:gd name="T6" fmla="*/ 0 60000 65536"/>
                <a:gd name="T7" fmla="*/ 0 60000 65536"/>
                <a:gd name="T8" fmla="*/ 0 60000 65536"/>
                <a:gd name="T9" fmla="*/ 0 w 384"/>
                <a:gd name="T10" fmla="*/ 0 h 48"/>
                <a:gd name="T11" fmla="*/ 384 w 384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48">
                  <a:moveTo>
                    <a:pt x="0" y="0"/>
                  </a:moveTo>
                  <a:cubicBezTo>
                    <a:pt x="64" y="24"/>
                    <a:pt x="128" y="48"/>
                    <a:pt x="192" y="48"/>
                  </a:cubicBezTo>
                  <a:cubicBezTo>
                    <a:pt x="256" y="48"/>
                    <a:pt x="320" y="24"/>
                    <a:pt x="38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5" name="Line 22"/>
            <p:cNvSpPr>
              <a:spLocks noChangeShapeType="1"/>
            </p:cNvSpPr>
            <p:nvPr/>
          </p:nvSpPr>
          <p:spPr bwMode="auto">
            <a:xfrm flipH="1">
              <a:off x="1123" y="2929"/>
              <a:ext cx="65" cy="1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6" name="Line 23"/>
            <p:cNvSpPr>
              <a:spLocks noChangeShapeType="1"/>
            </p:cNvSpPr>
            <p:nvPr/>
          </p:nvSpPr>
          <p:spPr bwMode="auto">
            <a:xfrm flipH="1" flipV="1">
              <a:off x="1025" y="3019"/>
              <a:ext cx="98" cy="3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7" name="Line 24"/>
            <p:cNvSpPr>
              <a:spLocks noChangeShapeType="1"/>
            </p:cNvSpPr>
            <p:nvPr/>
          </p:nvSpPr>
          <p:spPr bwMode="auto">
            <a:xfrm rot="19001081" flipH="1">
              <a:off x="1225" y="2937"/>
              <a:ext cx="65" cy="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8" name="Line 25"/>
            <p:cNvSpPr>
              <a:spLocks noChangeShapeType="1"/>
            </p:cNvSpPr>
            <p:nvPr/>
          </p:nvSpPr>
          <p:spPr bwMode="auto">
            <a:xfrm rot="-2598919" flipH="1" flipV="1">
              <a:off x="1165" y="3024"/>
              <a:ext cx="107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7772400" y="2819400"/>
            <a:ext cx="1371600" cy="1066800"/>
            <a:chOff x="816" y="2352"/>
            <a:chExt cx="912" cy="720"/>
          </a:xfrm>
        </p:grpSpPr>
        <p:pic>
          <p:nvPicPr>
            <p:cNvPr id="35901" name="Picture 27" descr="nametag"/>
            <p:cNvPicPr>
              <a:picLocks noChangeAspect="1" noChangeArrowheads="1"/>
            </p:cNvPicPr>
            <p:nvPr/>
          </p:nvPicPr>
          <p:blipFill>
            <a:blip r:embed="rId9" cstate="email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39"/>
            <a:stretch>
              <a:fillRect/>
            </a:stretch>
          </p:blipFill>
          <p:spPr bwMode="auto">
            <a:xfrm>
              <a:off x="816" y="2352"/>
              <a:ext cx="912" cy="5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902" name="Rectangle 28"/>
            <p:cNvSpPr>
              <a:spLocks noChangeArrowheads="1"/>
            </p:cNvSpPr>
            <p:nvPr/>
          </p:nvSpPr>
          <p:spPr bwMode="auto">
            <a:xfrm>
              <a:off x="816" y="2568"/>
              <a:ext cx="907" cy="3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sz="1400" b="1"/>
                <a:t>            </a:t>
              </a:r>
              <a:r>
                <a:rPr lang="en-US" sz="1600" b="1"/>
                <a:t>boson !</a:t>
              </a:r>
            </a:p>
          </p:txBody>
        </p:sp>
        <p:sp>
          <p:nvSpPr>
            <p:cNvPr id="35903" name="Oval 29"/>
            <p:cNvSpPr>
              <a:spLocks noChangeArrowheads="1"/>
            </p:cNvSpPr>
            <p:nvPr/>
          </p:nvSpPr>
          <p:spPr bwMode="auto">
            <a:xfrm>
              <a:off x="946" y="2683"/>
              <a:ext cx="33" cy="3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04" name="Oval 30"/>
            <p:cNvSpPr>
              <a:spLocks noChangeArrowheads="1"/>
            </p:cNvSpPr>
            <p:nvPr/>
          </p:nvSpPr>
          <p:spPr bwMode="auto">
            <a:xfrm>
              <a:off x="1077" y="2683"/>
              <a:ext cx="32" cy="3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05" name="Freeform 31"/>
            <p:cNvSpPr>
              <a:spLocks/>
            </p:cNvSpPr>
            <p:nvPr/>
          </p:nvSpPr>
          <p:spPr bwMode="auto">
            <a:xfrm>
              <a:off x="881" y="2803"/>
              <a:ext cx="261" cy="30"/>
            </a:xfrm>
            <a:custGeom>
              <a:avLst/>
              <a:gdLst>
                <a:gd name="T0" fmla="*/ 0 w 384"/>
                <a:gd name="T1" fmla="*/ 0 h 48"/>
                <a:gd name="T2" fmla="*/ 19 w 384"/>
                <a:gd name="T3" fmla="*/ 3 h 48"/>
                <a:gd name="T4" fmla="*/ 38 w 384"/>
                <a:gd name="T5" fmla="*/ 0 h 48"/>
                <a:gd name="T6" fmla="*/ 0 60000 65536"/>
                <a:gd name="T7" fmla="*/ 0 60000 65536"/>
                <a:gd name="T8" fmla="*/ 0 60000 65536"/>
                <a:gd name="T9" fmla="*/ 0 w 384"/>
                <a:gd name="T10" fmla="*/ 0 h 48"/>
                <a:gd name="T11" fmla="*/ 384 w 384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48">
                  <a:moveTo>
                    <a:pt x="0" y="0"/>
                  </a:moveTo>
                  <a:cubicBezTo>
                    <a:pt x="64" y="24"/>
                    <a:pt x="128" y="48"/>
                    <a:pt x="192" y="48"/>
                  </a:cubicBezTo>
                  <a:cubicBezTo>
                    <a:pt x="256" y="48"/>
                    <a:pt x="320" y="24"/>
                    <a:pt x="38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6" name="Line 32"/>
            <p:cNvSpPr>
              <a:spLocks noChangeShapeType="1"/>
            </p:cNvSpPr>
            <p:nvPr/>
          </p:nvSpPr>
          <p:spPr bwMode="auto">
            <a:xfrm flipH="1">
              <a:off x="1123" y="2929"/>
              <a:ext cx="65" cy="1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7" name="Line 33"/>
            <p:cNvSpPr>
              <a:spLocks noChangeShapeType="1"/>
            </p:cNvSpPr>
            <p:nvPr/>
          </p:nvSpPr>
          <p:spPr bwMode="auto">
            <a:xfrm flipH="1" flipV="1">
              <a:off x="1025" y="3019"/>
              <a:ext cx="98" cy="3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8" name="Line 34"/>
            <p:cNvSpPr>
              <a:spLocks noChangeShapeType="1"/>
            </p:cNvSpPr>
            <p:nvPr/>
          </p:nvSpPr>
          <p:spPr bwMode="auto">
            <a:xfrm rot="19001081" flipH="1">
              <a:off x="1225" y="2937"/>
              <a:ext cx="65" cy="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9" name="Line 35"/>
            <p:cNvSpPr>
              <a:spLocks noChangeShapeType="1"/>
            </p:cNvSpPr>
            <p:nvPr/>
          </p:nvSpPr>
          <p:spPr bwMode="auto">
            <a:xfrm rot="-2598919" flipH="1" flipV="1">
              <a:off x="1165" y="3024"/>
              <a:ext cx="107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7391400" y="3429000"/>
            <a:ext cx="1371600" cy="1066800"/>
            <a:chOff x="4608" y="3600"/>
            <a:chExt cx="864" cy="672"/>
          </a:xfrm>
        </p:grpSpPr>
        <p:pic>
          <p:nvPicPr>
            <p:cNvPr id="35892" name="Picture 37" descr="nametag"/>
            <p:cNvPicPr>
              <a:picLocks noChangeAspect="1" noChangeArrowheads="1"/>
            </p:cNvPicPr>
            <p:nvPr/>
          </p:nvPicPr>
          <p:blipFill>
            <a:blip r:embed="rId9" cstate="email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39"/>
            <a:stretch>
              <a:fillRect/>
            </a:stretch>
          </p:blipFill>
          <p:spPr bwMode="auto">
            <a:xfrm>
              <a:off x="4608" y="3600"/>
              <a:ext cx="864" cy="5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93" name="Rectangle 38"/>
            <p:cNvSpPr>
              <a:spLocks noChangeArrowheads="1"/>
            </p:cNvSpPr>
            <p:nvPr/>
          </p:nvSpPr>
          <p:spPr bwMode="auto">
            <a:xfrm flipV="1">
              <a:off x="4608" y="3802"/>
              <a:ext cx="859" cy="3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/>
              <a:r>
                <a:rPr lang="en-US" sz="1600" b="1"/>
                <a:t>Boson          </a:t>
              </a:r>
            </a:p>
          </p:txBody>
        </p:sp>
        <p:sp>
          <p:nvSpPr>
            <p:cNvPr id="35894" name="Oval 39"/>
            <p:cNvSpPr>
              <a:spLocks noChangeArrowheads="1"/>
            </p:cNvSpPr>
            <p:nvPr/>
          </p:nvSpPr>
          <p:spPr bwMode="auto">
            <a:xfrm>
              <a:off x="4731" y="3909"/>
              <a:ext cx="31" cy="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5" name="Oval 40"/>
            <p:cNvSpPr>
              <a:spLocks noChangeArrowheads="1"/>
            </p:cNvSpPr>
            <p:nvPr/>
          </p:nvSpPr>
          <p:spPr bwMode="auto">
            <a:xfrm>
              <a:off x="4855" y="3909"/>
              <a:ext cx="31" cy="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6" name="Freeform 41"/>
            <p:cNvSpPr>
              <a:spLocks/>
            </p:cNvSpPr>
            <p:nvPr/>
          </p:nvSpPr>
          <p:spPr bwMode="auto">
            <a:xfrm>
              <a:off x="4670" y="4021"/>
              <a:ext cx="247" cy="28"/>
            </a:xfrm>
            <a:custGeom>
              <a:avLst/>
              <a:gdLst>
                <a:gd name="T0" fmla="*/ 0 w 384"/>
                <a:gd name="T1" fmla="*/ 0 h 48"/>
                <a:gd name="T2" fmla="*/ 14 w 384"/>
                <a:gd name="T3" fmla="*/ 2 h 48"/>
                <a:gd name="T4" fmla="*/ 27 w 384"/>
                <a:gd name="T5" fmla="*/ 0 h 48"/>
                <a:gd name="T6" fmla="*/ 0 60000 65536"/>
                <a:gd name="T7" fmla="*/ 0 60000 65536"/>
                <a:gd name="T8" fmla="*/ 0 60000 65536"/>
                <a:gd name="T9" fmla="*/ 0 w 384"/>
                <a:gd name="T10" fmla="*/ 0 h 48"/>
                <a:gd name="T11" fmla="*/ 384 w 384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48">
                  <a:moveTo>
                    <a:pt x="0" y="0"/>
                  </a:moveTo>
                  <a:cubicBezTo>
                    <a:pt x="64" y="24"/>
                    <a:pt x="128" y="48"/>
                    <a:pt x="192" y="48"/>
                  </a:cubicBezTo>
                  <a:cubicBezTo>
                    <a:pt x="256" y="48"/>
                    <a:pt x="320" y="24"/>
                    <a:pt x="38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7" name="Line 42"/>
            <p:cNvSpPr>
              <a:spLocks noChangeShapeType="1"/>
            </p:cNvSpPr>
            <p:nvPr/>
          </p:nvSpPr>
          <p:spPr bwMode="auto">
            <a:xfrm flipH="1">
              <a:off x="4899" y="4139"/>
              <a:ext cx="61" cy="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8" name="Line 43"/>
            <p:cNvSpPr>
              <a:spLocks noChangeShapeType="1"/>
            </p:cNvSpPr>
            <p:nvPr/>
          </p:nvSpPr>
          <p:spPr bwMode="auto">
            <a:xfrm flipH="1" flipV="1">
              <a:off x="4806" y="4223"/>
              <a:ext cx="93" cy="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9" name="Line 44"/>
            <p:cNvSpPr>
              <a:spLocks noChangeShapeType="1"/>
            </p:cNvSpPr>
            <p:nvPr/>
          </p:nvSpPr>
          <p:spPr bwMode="auto">
            <a:xfrm rot="19001081" flipH="1">
              <a:off x="4995" y="4146"/>
              <a:ext cx="62" cy="7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0" name="Line 45"/>
            <p:cNvSpPr>
              <a:spLocks noChangeShapeType="1"/>
            </p:cNvSpPr>
            <p:nvPr/>
          </p:nvSpPr>
          <p:spPr bwMode="auto">
            <a:xfrm rot="-2598919" flipH="1" flipV="1">
              <a:off x="4939" y="4227"/>
              <a:ext cx="101" cy="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67"/>
          <p:cNvGrpSpPr>
            <a:grpSpLocks/>
          </p:cNvGrpSpPr>
          <p:nvPr/>
        </p:nvGrpSpPr>
        <p:grpSpPr bwMode="auto">
          <a:xfrm>
            <a:off x="3657600" y="2133600"/>
            <a:ext cx="1371600" cy="1066800"/>
            <a:chOff x="816" y="2352"/>
            <a:chExt cx="912" cy="720"/>
          </a:xfrm>
        </p:grpSpPr>
        <p:pic>
          <p:nvPicPr>
            <p:cNvPr id="35883" name="Picture 68" descr="nametag"/>
            <p:cNvPicPr>
              <a:picLocks noChangeAspect="1" noChangeArrowheads="1"/>
            </p:cNvPicPr>
            <p:nvPr/>
          </p:nvPicPr>
          <p:blipFill>
            <a:blip r:embed="rId9" cstate="email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39"/>
            <a:stretch>
              <a:fillRect/>
            </a:stretch>
          </p:blipFill>
          <p:spPr bwMode="auto">
            <a:xfrm>
              <a:off x="816" y="2352"/>
              <a:ext cx="912" cy="5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84" name="Rectangle 69"/>
            <p:cNvSpPr>
              <a:spLocks noChangeArrowheads="1"/>
            </p:cNvSpPr>
            <p:nvPr/>
          </p:nvSpPr>
          <p:spPr bwMode="auto">
            <a:xfrm>
              <a:off x="816" y="2568"/>
              <a:ext cx="907" cy="3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sz="1400" b="1"/>
                <a:t>             </a:t>
              </a:r>
              <a:r>
                <a:rPr lang="en-US" sz="1600" b="1"/>
                <a:t>also</a:t>
              </a:r>
            </a:p>
            <a:p>
              <a:r>
                <a:rPr lang="en-US" sz="1600" b="1"/>
                <a:t>           boson</a:t>
              </a:r>
            </a:p>
          </p:txBody>
        </p:sp>
        <p:sp>
          <p:nvSpPr>
            <p:cNvPr id="35885" name="Oval 70"/>
            <p:cNvSpPr>
              <a:spLocks noChangeArrowheads="1"/>
            </p:cNvSpPr>
            <p:nvPr/>
          </p:nvSpPr>
          <p:spPr bwMode="auto">
            <a:xfrm>
              <a:off x="946" y="2683"/>
              <a:ext cx="33" cy="3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6" name="Oval 71"/>
            <p:cNvSpPr>
              <a:spLocks noChangeArrowheads="1"/>
            </p:cNvSpPr>
            <p:nvPr/>
          </p:nvSpPr>
          <p:spPr bwMode="auto">
            <a:xfrm>
              <a:off x="1077" y="2683"/>
              <a:ext cx="32" cy="3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7" name="Freeform 72"/>
            <p:cNvSpPr>
              <a:spLocks/>
            </p:cNvSpPr>
            <p:nvPr/>
          </p:nvSpPr>
          <p:spPr bwMode="auto">
            <a:xfrm>
              <a:off x="881" y="2803"/>
              <a:ext cx="261" cy="30"/>
            </a:xfrm>
            <a:custGeom>
              <a:avLst/>
              <a:gdLst>
                <a:gd name="T0" fmla="*/ 0 w 384"/>
                <a:gd name="T1" fmla="*/ 0 h 48"/>
                <a:gd name="T2" fmla="*/ 19 w 384"/>
                <a:gd name="T3" fmla="*/ 3 h 48"/>
                <a:gd name="T4" fmla="*/ 38 w 384"/>
                <a:gd name="T5" fmla="*/ 0 h 48"/>
                <a:gd name="T6" fmla="*/ 0 60000 65536"/>
                <a:gd name="T7" fmla="*/ 0 60000 65536"/>
                <a:gd name="T8" fmla="*/ 0 60000 65536"/>
                <a:gd name="T9" fmla="*/ 0 w 384"/>
                <a:gd name="T10" fmla="*/ 0 h 48"/>
                <a:gd name="T11" fmla="*/ 384 w 384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48">
                  <a:moveTo>
                    <a:pt x="0" y="0"/>
                  </a:moveTo>
                  <a:cubicBezTo>
                    <a:pt x="64" y="24"/>
                    <a:pt x="128" y="48"/>
                    <a:pt x="192" y="48"/>
                  </a:cubicBezTo>
                  <a:cubicBezTo>
                    <a:pt x="256" y="48"/>
                    <a:pt x="320" y="24"/>
                    <a:pt x="38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8" name="Line 73"/>
            <p:cNvSpPr>
              <a:spLocks noChangeShapeType="1"/>
            </p:cNvSpPr>
            <p:nvPr/>
          </p:nvSpPr>
          <p:spPr bwMode="auto">
            <a:xfrm flipH="1">
              <a:off x="1123" y="2929"/>
              <a:ext cx="65" cy="1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9" name="Line 74"/>
            <p:cNvSpPr>
              <a:spLocks noChangeShapeType="1"/>
            </p:cNvSpPr>
            <p:nvPr/>
          </p:nvSpPr>
          <p:spPr bwMode="auto">
            <a:xfrm flipH="1" flipV="1">
              <a:off x="1025" y="3019"/>
              <a:ext cx="98" cy="3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0" name="Line 75"/>
            <p:cNvSpPr>
              <a:spLocks noChangeShapeType="1"/>
            </p:cNvSpPr>
            <p:nvPr/>
          </p:nvSpPr>
          <p:spPr bwMode="auto">
            <a:xfrm rot="19001081" flipH="1">
              <a:off x="1225" y="2937"/>
              <a:ext cx="65" cy="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1" name="Line 76"/>
            <p:cNvSpPr>
              <a:spLocks noChangeShapeType="1"/>
            </p:cNvSpPr>
            <p:nvPr/>
          </p:nvSpPr>
          <p:spPr bwMode="auto">
            <a:xfrm rot="-2598919" flipH="1" flipV="1">
              <a:off x="1165" y="3024"/>
              <a:ext cx="107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77"/>
          <p:cNvGrpSpPr>
            <a:grpSpLocks/>
          </p:cNvGrpSpPr>
          <p:nvPr/>
        </p:nvGrpSpPr>
        <p:grpSpPr bwMode="auto">
          <a:xfrm>
            <a:off x="4114800" y="2362200"/>
            <a:ext cx="1371600" cy="1066800"/>
            <a:chOff x="816" y="2352"/>
            <a:chExt cx="912" cy="720"/>
          </a:xfrm>
        </p:grpSpPr>
        <p:pic>
          <p:nvPicPr>
            <p:cNvPr id="35874" name="Picture 78" descr="nametag"/>
            <p:cNvPicPr>
              <a:picLocks noChangeAspect="1" noChangeArrowheads="1"/>
            </p:cNvPicPr>
            <p:nvPr/>
          </p:nvPicPr>
          <p:blipFill>
            <a:blip r:embed="rId9" cstate="email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39"/>
            <a:stretch>
              <a:fillRect/>
            </a:stretch>
          </p:blipFill>
          <p:spPr bwMode="auto">
            <a:xfrm>
              <a:off x="816" y="2352"/>
              <a:ext cx="912" cy="5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75" name="Rectangle 79"/>
            <p:cNvSpPr>
              <a:spLocks noChangeArrowheads="1"/>
            </p:cNvSpPr>
            <p:nvPr/>
          </p:nvSpPr>
          <p:spPr bwMode="auto">
            <a:xfrm>
              <a:off x="816" y="2568"/>
              <a:ext cx="907" cy="3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sz="1400" b="1"/>
                <a:t>             </a:t>
              </a:r>
              <a:r>
                <a:rPr lang="en-US" sz="1600" b="1"/>
                <a:t>also</a:t>
              </a:r>
            </a:p>
            <a:p>
              <a:r>
                <a:rPr lang="en-US" sz="1600" b="1"/>
                <a:t>           boson</a:t>
              </a:r>
            </a:p>
          </p:txBody>
        </p:sp>
        <p:sp>
          <p:nvSpPr>
            <p:cNvPr id="35876" name="Oval 80"/>
            <p:cNvSpPr>
              <a:spLocks noChangeArrowheads="1"/>
            </p:cNvSpPr>
            <p:nvPr/>
          </p:nvSpPr>
          <p:spPr bwMode="auto">
            <a:xfrm>
              <a:off x="946" y="2683"/>
              <a:ext cx="33" cy="3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7" name="Oval 81"/>
            <p:cNvSpPr>
              <a:spLocks noChangeArrowheads="1"/>
            </p:cNvSpPr>
            <p:nvPr/>
          </p:nvSpPr>
          <p:spPr bwMode="auto">
            <a:xfrm>
              <a:off x="1077" y="2683"/>
              <a:ext cx="32" cy="3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8" name="Freeform 82"/>
            <p:cNvSpPr>
              <a:spLocks/>
            </p:cNvSpPr>
            <p:nvPr/>
          </p:nvSpPr>
          <p:spPr bwMode="auto">
            <a:xfrm>
              <a:off x="881" y="2803"/>
              <a:ext cx="261" cy="30"/>
            </a:xfrm>
            <a:custGeom>
              <a:avLst/>
              <a:gdLst>
                <a:gd name="T0" fmla="*/ 0 w 384"/>
                <a:gd name="T1" fmla="*/ 0 h 48"/>
                <a:gd name="T2" fmla="*/ 19 w 384"/>
                <a:gd name="T3" fmla="*/ 3 h 48"/>
                <a:gd name="T4" fmla="*/ 38 w 384"/>
                <a:gd name="T5" fmla="*/ 0 h 48"/>
                <a:gd name="T6" fmla="*/ 0 60000 65536"/>
                <a:gd name="T7" fmla="*/ 0 60000 65536"/>
                <a:gd name="T8" fmla="*/ 0 60000 65536"/>
                <a:gd name="T9" fmla="*/ 0 w 384"/>
                <a:gd name="T10" fmla="*/ 0 h 48"/>
                <a:gd name="T11" fmla="*/ 384 w 384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48">
                  <a:moveTo>
                    <a:pt x="0" y="0"/>
                  </a:moveTo>
                  <a:cubicBezTo>
                    <a:pt x="64" y="24"/>
                    <a:pt x="128" y="48"/>
                    <a:pt x="192" y="48"/>
                  </a:cubicBezTo>
                  <a:cubicBezTo>
                    <a:pt x="256" y="48"/>
                    <a:pt x="320" y="24"/>
                    <a:pt x="38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9" name="Line 83"/>
            <p:cNvSpPr>
              <a:spLocks noChangeShapeType="1"/>
            </p:cNvSpPr>
            <p:nvPr/>
          </p:nvSpPr>
          <p:spPr bwMode="auto">
            <a:xfrm flipH="1">
              <a:off x="1123" y="2929"/>
              <a:ext cx="65" cy="1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0" name="Line 84"/>
            <p:cNvSpPr>
              <a:spLocks noChangeShapeType="1"/>
            </p:cNvSpPr>
            <p:nvPr/>
          </p:nvSpPr>
          <p:spPr bwMode="auto">
            <a:xfrm flipH="1" flipV="1">
              <a:off x="1025" y="3019"/>
              <a:ext cx="98" cy="3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1" name="Line 85"/>
            <p:cNvSpPr>
              <a:spLocks noChangeShapeType="1"/>
            </p:cNvSpPr>
            <p:nvPr/>
          </p:nvSpPr>
          <p:spPr bwMode="auto">
            <a:xfrm rot="19001081" flipH="1">
              <a:off x="1225" y="2937"/>
              <a:ext cx="65" cy="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2" name="Line 86"/>
            <p:cNvSpPr>
              <a:spLocks noChangeShapeType="1"/>
            </p:cNvSpPr>
            <p:nvPr/>
          </p:nvSpPr>
          <p:spPr bwMode="auto">
            <a:xfrm rot="-2598919" flipH="1" flipV="1">
              <a:off x="1165" y="3024"/>
              <a:ext cx="107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51" name="Line 92"/>
          <p:cNvSpPr>
            <a:spLocks noChangeShapeType="1"/>
          </p:cNvSpPr>
          <p:nvPr/>
        </p:nvSpPr>
        <p:spPr bwMode="auto">
          <a:xfrm>
            <a:off x="3505200" y="1981200"/>
            <a:ext cx="2743200" cy="0"/>
          </a:xfrm>
          <a:prstGeom prst="line">
            <a:avLst/>
          </a:prstGeom>
          <a:noFill/>
          <a:ln w="76200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2" name="Line 93"/>
          <p:cNvSpPr>
            <a:spLocks noChangeShapeType="1"/>
          </p:cNvSpPr>
          <p:nvPr/>
        </p:nvSpPr>
        <p:spPr bwMode="auto">
          <a:xfrm>
            <a:off x="3505200" y="4457700"/>
            <a:ext cx="2743200" cy="0"/>
          </a:xfrm>
          <a:prstGeom prst="line">
            <a:avLst/>
          </a:prstGeom>
          <a:noFill/>
          <a:ln w="76200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3" name="Line 94"/>
          <p:cNvSpPr>
            <a:spLocks noChangeShapeType="1"/>
          </p:cNvSpPr>
          <p:nvPr/>
        </p:nvSpPr>
        <p:spPr bwMode="auto">
          <a:xfrm>
            <a:off x="6248400" y="1943100"/>
            <a:ext cx="0" cy="762000"/>
          </a:xfrm>
          <a:prstGeom prst="line">
            <a:avLst/>
          </a:prstGeom>
          <a:noFill/>
          <a:ln w="76200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4" name="Line 95"/>
          <p:cNvSpPr>
            <a:spLocks noChangeShapeType="1"/>
          </p:cNvSpPr>
          <p:nvPr/>
        </p:nvSpPr>
        <p:spPr bwMode="auto">
          <a:xfrm>
            <a:off x="6248400" y="3721100"/>
            <a:ext cx="0" cy="762000"/>
          </a:xfrm>
          <a:prstGeom prst="line">
            <a:avLst/>
          </a:prstGeom>
          <a:noFill/>
          <a:ln w="76200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5" name="Line 96"/>
          <p:cNvSpPr>
            <a:spLocks noChangeShapeType="1"/>
          </p:cNvSpPr>
          <p:nvPr/>
        </p:nvSpPr>
        <p:spPr bwMode="auto">
          <a:xfrm>
            <a:off x="3479800" y="1955800"/>
            <a:ext cx="0" cy="4064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6" name="Line 97"/>
          <p:cNvSpPr>
            <a:spLocks noChangeShapeType="1"/>
          </p:cNvSpPr>
          <p:nvPr/>
        </p:nvSpPr>
        <p:spPr bwMode="auto">
          <a:xfrm>
            <a:off x="3479800" y="4038600"/>
            <a:ext cx="0" cy="4572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94" name="Line 98"/>
          <p:cNvSpPr>
            <a:spLocks noChangeShapeType="1"/>
          </p:cNvSpPr>
          <p:nvPr/>
        </p:nvSpPr>
        <p:spPr bwMode="auto">
          <a:xfrm>
            <a:off x="3479800" y="3581400"/>
            <a:ext cx="0" cy="876300"/>
          </a:xfrm>
          <a:prstGeom prst="line">
            <a:avLst/>
          </a:prstGeom>
          <a:noFill/>
          <a:ln w="76200">
            <a:solidFill>
              <a:schemeClr val="bg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95" name="Line 99"/>
          <p:cNvSpPr>
            <a:spLocks noChangeShapeType="1"/>
          </p:cNvSpPr>
          <p:nvPr/>
        </p:nvSpPr>
        <p:spPr bwMode="auto">
          <a:xfrm>
            <a:off x="3479800" y="1993900"/>
            <a:ext cx="0" cy="1206500"/>
          </a:xfrm>
          <a:prstGeom prst="line">
            <a:avLst/>
          </a:prstGeom>
          <a:noFill/>
          <a:ln w="76200">
            <a:solidFill>
              <a:schemeClr val="bg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" name="Group 137"/>
          <p:cNvGrpSpPr>
            <a:grpSpLocks/>
          </p:cNvGrpSpPr>
          <p:nvPr/>
        </p:nvGrpSpPr>
        <p:grpSpPr bwMode="auto">
          <a:xfrm>
            <a:off x="152400" y="4733925"/>
            <a:ext cx="3403600" cy="1863725"/>
            <a:chOff x="96" y="2982"/>
            <a:chExt cx="2144" cy="1174"/>
          </a:xfrm>
        </p:grpSpPr>
        <p:sp>
          <p:nvSpPr>
            <p:cNvPr id="35864" name="Line 124"/>
            <p:cNvSpPr>
              <a:spLocks noChangeShapeType="1"/>
            </p:cNvSpPr>
            <p:nvPr/>
          </p:nvSpPr>
          <p:spPr bwMode="auto">
            <a:xfrm flipV="1">
              <a:off x="136" y="3833"/>
              <a:ext cx="576" cy="323"/>
            </a:xfrm>
            <a:prstGeom prst="line">
              <a:avLst/>
            </a:prstGeom>
            <a:noFill/>
            <a:ln w="38100">
              <a:solidFill>
                <a:srgbClr val="5B98D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5" name="Line 125"/>
            <p:cNvSpPr>
              <a:spLocks noChangeShapeType="1"/>
            </p:cNvSpPr>
            <p:nvPr/>
          </p:nvSpPr>
          <p:spPr bwMode="auto">
            <a:xfrm flipV="1">
              <a:off x="712" y="3703"/>
              <a:ext cx="960" cy="130"/>
            </a:xfrm>
            <a:prstGeom prst="line">
              <a:avLst/>
            </a:prstGeom>
            <a:noFill/>
            <a:ln w="38100">
              <a:solidFill>
                <a:srgbClr val="5B98D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6" name="Line 126"/>
            <p:cNvSpPr>
              <a:spLocks noChangeShapeType="1"/>
            </p:cNvSpPr>
            <p:nvPr/>
          </p:nvSpPr>
          <p:spPr bwMode="auto">
            <a:xfrm flipH="1" flipV="1">
              <a:off x="664" y="3574"/>
              <a:ext cx="1008" cy="129"/>
            </a:xfrm>
            <a:prstGeom prst="line">
              <a:avLst/>
            </a:prstGeom>
            <a:noFill/>
            <a:ln w="38100">
              <a:solidFill>
                <a:srgbClr val="5B98D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7" name="Line 127"/>
            <p:cNvSpPr>
              <a:spLocks noChangeShapeType="1"/>
            </p:cNvSpPr>
            <p:nvPr/>
          </p:nvSpPr>
          <p:spPr bwMode="auto">
            <a:xfrm flipV="1">
              <a:off x="712" y="3445"/>
              <a:ext cx="960" cy="129"/>
            </a:xfrm>
            <a:prstGeom prst="line">
              <a:avLst/>
            </a:prstGeom>
            <a:noFill/>
            <a:ln w="38100">
              <a:solidFill>
                <a:srgbClr val="5B98D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8" name="Line 128"/>
            <p:cNvSpPr>
              <a:spLocks noChangeShapeType="1"/>
            </p:cNvSpPr>
            <p:nvPr/>
          </p:nvSpPr>
          <p:spPr bwMode="auto">
            <a:xfrm flipH="1" flipV="1">
              <a:off x="664" y="3316"/>
              <a:ext cx="1008" cy="129"/>
            </a:xfrm>
            <a:prstGeom prst="line">
              <a:avLst/>
            </a:prstGeom>
            <a:noFill/>
            <a:ln w="38100">
              <a:solidFill>
                <a:srgbClr val="5B98D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9" name="Line 129"/>
            <p:cNvSpPr>
              <a:spLocks noChangeShapeType="1"/>
            </p:cNvSpPr>
            <p:nvPr/>
          </p:nvSpPr>
          <p:spPr bwMode="auto">
            <a:xfrm flipV="1">
              <a:off x="1648" y="3380"/>
              <a:ext cx="576" cy="323"/>
            </a:xfrm>
            <a:prstGeom prst="line">
              <a:avLst/>
            </a:prstGeom>
            <a:noFill/>
            <a:ln w="38100">
              <a:solidFill>
                <a:srgbClr val="5B98D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0" name="Line 130"/>
            <p:cNvSpPr>
              <a:spLocks noChangeShapeType="1"/>
            </p:cNvSpPr>
            <p:nvPr/>
          </p:nvSpPr>
          <p:spPr bwMode="auto">
            <a:xfrm flipV="1">
              <a:off x="1664" y="3122"/>
              <a:ext cx="576" cy="323"/>
            </a:xfrm>
            <a:prstGeom prst="line">
              <a:avLst/>
            </a:prstGeom>
            <a:noFill/>
            <a:ln w="38100">
              <a:solidFill>
                <a:srgbClr val="5B98D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1" name="Line 131"/>
            <p:cNvSpPr>
              <a:spLocks noChangeShapeType="1"/>
            </p:cNvSpPr>
            <p:nvPr/>
          </p:nvSpPr>
          <p:spPr bwMode="auto">
            <a:xfrm flipH="1" flipV="1">
              <a:off x="96" y="3510"/>
              <a:ext cx="576" cy="323"/>
            </a:xfrm>
            <a:prstGeom prst="line">
              <a:avLst/>
            </a:prstGeom>
            <a:noFill/>
            <a:ln w="38100">
              <a:solidFill>
                <a:srgbClr val="5B98D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2" name="Line 132"/>
            <p:cNvSpPr>
              <a:spLocks noChangeShapeType="1"/>
            </p:cNvSpPr>
            <p:nvPr/>
          </p:nvSpPr>
          <p:spPr bwMode="auto">
            <a:xfrm flipH="1" flipV="1">
              <a:off x="128" y="3251"/>
              <a:ext cx="576" cy="323"/>
            </a:xfrm>
            <a:prstGeom prst="line">
              <a:avLst/>
            </a:prstGeom>
            <a:noFill/>
            <a:ln w="38100">
              <a:solidFill>
                <a:srgbClr val="5B98D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3" name="Line 133"/>
            <p:cNvSpPr>
              <a:spLocks noChangeShapeType="1"/>
            </p:cNvSpPr>
            <p:nvPr/>
          </p:nvSpPr>
          <p:spPr bwMode="auto">
            <a:xfrm flipH="1" flipV="1">
              <a:off x="96" y="2982"/>
              <a:ext cx="576" cy="323"/>
            </a:xfrm>
            <a:prstGeom prst="line">
              <a:avLst/>
            </a:prstGeom>
            <a:noFill/>
            <a:ln w="38100">
              <a:solidFill>
                <a:srgbClr val="5B98D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151"/>
          <p:cNvGrpSpPr>
            <a:grpSpLocks/>
          </p:cNvGrpSpPr>
          <p:nvPr/>
        </p:nvGrpSpPr>
        <p:grpSpPr bwMode="auto">
          <a:xfrm>
            <a:off x="4648200" y="5867400"/>
            <a:ext cx="3276600" cy="533400"/>
            <a:chOff x="2928" y="3696"/>
            <a:chExt cx="2064" cy="336"/>
          </a:xfrm>
        </p:grpSpPr>
        <p:sp>
          <p:nvSpPr>
            <p:cNvPr id="35861" name="Line 142"/>
            <p:cNvSpPr>
              <a:spLocks noChangeShapeType="1"/>
            </p:cNvSpPr>
            <p:nvPr/>
          </p:nvSpPr>
          <p:spPr bwMode="auto">
            <a:xfrm flipV="1">
              <a:off x="2928" y="3696"/>
              <a:ext cx="864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2" name="Line 143"/>
            <p:cNvSpPr>
              <a:spLocks noChangeShapeType="1"/>
            </p:cNvSpPr>
            <p:nvPr/>
          </p:nvSpPr>
          <p:spPr bwMode="auto">
            <a:xfrm>
              <a:off x="3744" y="3696"/>
              <a:ext cx="864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3" name="Line 144"/>
            <p:cNvSpPr>
              <a:spLocks noChangeShapeType="1"/>
            </p:cNvSpPr>
            <p:nvPr/>
          </p:nvSpPr>
          <p:spPr bwMode="auto">
            <a:xfrm flipV="1">
              <a:off x="4608" y="3888"/>
              <a:ext cx="384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1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61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1.11111E-6 L -0.4 -0.06667 " pathEditMode="relative" ptsTypes="A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944 -0.01875 C -0.11944 -0.01829 -0.26389 -0.10394 -0.40833 -0.1888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44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594" grpId="0" animBg="1"/>
      <p:bldP spid="61859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ChangeArrowheads="1"/>
          </p:cNvSpPr>
          <p:nvPr/>
        </p:nvSpPr>
        <p:spPr bwMode="auto">
          <a:xfrm>
            <a:off x="5734050" y="4005263"/>
            <a:ext cx="3200400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b="1">
                <a:cs typeface="Arial" charset="0"/>
              </a:rPr>
              <a:t>INTERSUBBAND LASER: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Font typeface="Wingdings" charset="0"/>
              <a:buChar char="§"/>
            </a:pPr>
            <a:r>
              <a:rPr lang="en-US">
                <a:cs typeface="Arial" charset="0"/>
              </a:rPr>
              <a:t>       chosen by design 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Font typeface="Wingdings" charset="0"/>
              <a:buChar char="§"/>
            </a:pPr>
            <a:r>
              <a:rPr lang="en-US">
                <a:cs typeface="Trebuchet MS" charset="0"/>
              </a:rPr>
              <a:t>Unipolar: electrons make intraband transitions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Font typeface="Wingdings" charset="0"/>
              <a:buChar char="§"/>
            </a:pPr>
            <a:r>
              <a:rPr lang="en-US">
                <a:cs typeface="Trebuchet MS" charset="0"/>
              </a:rPr>
              <a:t>Same subband dispersion</a:t>
            </a:r>
          </a:p>
        </p:txBody>
      </p:sp>
      <p:sp>
        <p:nvSpPr>
          <p:cNvPr id="38915" name="Line 6"/>
          <p:cNvSpPr>
            <a:spLocks noChangeShapeType="1"/>
          </p:cNvSpPr>
          <p:nvPr/>
        </p:nvSpPr>
        <p:spPr bwMode="auto">
          <a:xfrm>
            <a:off x="133350" y="3781425"/>
            <a:ext cx="8734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8916" name="Object 7"/>
          <p:cNvGraphicFramePr>
            <a:graphicFrameLocks noChangeAspect="1"/>
          </p:cNvGraphicFramePr>
          <p:nvPr/>
        </p:nvGraphicFramePr>
        <p:xfrm>
          <a:off x="6099175" y="1339850"/>
          <a:ext cx="460375" cy="339725"/>
        </p:xfrm>
        <a:graphic>
          <a:graphicData uri="http://schemas.openxmlformats.org/presentationml/2006/ole">
            <p:oleObj spid="_x0000_s39000" name="Equation" r:id="rId3" imgW="241091" imgH="177646" progId="Equation.3">
              <p:embed/>
            </p:oleObj>
          </a:graphicData>
        </a:graphic>
      </p:graphicFrame>
      <p:graphicFrame>
        <p:nvGraphicFramePr>
          <p:cNvPr id="38917" name="Object 8"/>
          <p:cNvGraphicFramePr>
            <a:graphicFrameLocks noChangeAspect="1"/>
          </p:cNvGraphicFramePr>
          <p:nvPr/>
        </p:nvGraphicFramePr>
        <p:xfrm>
          <a:off x="6118225" y="4340225"/>
          <a:ext cx="460375" cy="339725"/>
        </p:xfrm>
        <a:graphic>
          <a:graphicData uri="http://schemas.openxmlformats.org/presentationml/2006/ole">
            <p:oleObj spid="_x0000_s39001" name="Equation" r:id="rId4" imgW="241091" imgH="177646" progId="Equation.3">
              <p:embed/>
            </p:oleObj>
          </a:graphicData>
        </a:graphic>
      </p:graphicFrame>
      <p:sp>
        <p:nvSpPr>
          <p:cNvPr id="38918" name="Text Box 10"/>
          <p:cNvSpPr txBox="1">
            <a:spLocks noChangeArrowheads="1"/>
          </p:cNvSpPr>
          <p:nvPr/>
        </p:nvSpPr>
        <p:spPr bwMode="auto">
          <a:xfrm>
            <a:off x="1846263" y="125413"/>
            <a:ext cx="6002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l"/>
            <a:r>
              <a:rPr lang="en-US" i="1" u="sng"/>
              <a:t>Longest Wavelength Semiconductor Lasers</a:t>
            </a:r>
          </a:p>
        </p:txBody>
      </p:sp>
      <p:sp>
        <p:nvSpPr>
          <p:cNvPr id="38921" name="Rectangle 5"/>
          <p:cNvSpPr>
            <a:spLocks noChangeArrowheads="1"/>
          </p:cNvSpPr>
          <p:nvPr/>
        </p:nvSpPr>
        <p:spPr bwMode="auto">
          <a:xfrm>
            <a:off x="5705475" y="996950"/>
            <a:ext cx="32194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b="1" dirty="0">
                <a:cs typeface="Arial" charset="0"/>
              </a:rPr>
              <a:t>INTERBAND LASER: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Font typeface="Wingdings" charset="0"/>
              <a:buChar char="§"/>
            </a:pPr>
            <a:r>
              <a:rPr lang="en-US" dirty="0">
                <a:cs typeface="Arial" charset="0"/>
              </a:rPr>
              <a:t>       set by </a:t>
            </a:r>
            <a:r>
              <a:rPr lang="en-US" dirty="0" err="1">
                <a:cs typeface="Arial" charset="0"/>
              </a:rPr>
              <a:t>bandgap</a:t>
            </a:r>
            <a:r>
              <a:rPr lang="en-US" dirty="0">
                <a:cs typeface="Arial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Font typeface="Wingdings" charset="0"/>
              <a:buChar char="§"/>
            </a:pPr>
            <a:r>
              <a:rPr lang="en-US" dirty="0">
                <a:cs typeface="Trebuchet MS" charset="0"/>
              </a:rPr>
              <a:t>Bipolar: electron-hole recombination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Font typeface="Wingdings" charset="0"/>
              <a:buChar char="§"/>
            </a:pPr>
            <a:r>
              <a:rPr lang="en-US" dirty="0">
                <a:cs typeface="Trebuchet MS" charset="0"/>
              </a:rPr>
              <a:t>Opposite band dispersion</a:t>
            </a:r>
          </a:p>
        </p:txBody>
      </p:sp>
      <p:pic>
        <p:nvPicPr>
          <p:cNvPr id="2" name="Picture 1" descr="no tir.JPG"/>
          <p:cNvPicPr>
            <a:picLocks noChangeAspect="1"/>
          </p:cNvPicPr>
          <p:nvPr/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7600" y="2362200"/>
            <a:ext cx="1981200" cy="132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grayscl/>
          </a:blip>
          <a:stretch>
            <a:fillRect/>
          </a:stretch>
        </p:blipFill>
        <p:spPr>
          <a:xfrm>
            <a:off x="381000" y="838200"/>
            <a:ext cx="2781300" cy="266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2133600"/>
            <a:ext cx="1345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Conduction Band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2743200"/>
            <a:ext cx="1101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Valence Band</a:t>
            </a:r>
            <a:endParaRPr lang="en-US" sz="12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 cstate="email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0" y="2514600"/>
            <a:ext cx="254000" cy="165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262" y="1316472"/>
            <a:ext cx="495300" cy="2159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001" y="3144481"/>
            <a:ext cx="495300" cy="215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0" y="2438400"/>
            <a:ext cx="266700" cy="2413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>
            <a:off x="2971800" y="2133600"/>
            <a:ext cx="0" cy="838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lg"/>
            <a:tailEnd type="triangle" w="med" len="lg"/>
          </a:ln>
          <a:effectLst/>
        </p:spPr>
      </p:cxnSp>
      <p:sp>
        <p:nvSpPr>
          <p:cNvPr id="20" name="Freeform 16"/>
          <p:cNvSpPr>
            <a:spLocks/>
          </p:cNvSpPr>
          <p:nvPr/>
        </p:nvSpPr>
        <p:spPr bwMode="auto">
          <a:xfrm rot="19432188">
            <a:off x="1690181" y="1951286"/>
            <a:ext cx="1544637" cy="292100"/>
          </a:xfrm>
          <a:custGeom>
            <a:avLst/>
            <a:gdLst>
              <a:gd name="T0" fmla="*/ 0 w 973"/>
              <a:gd name="T1" fmla="*/ 2147483647 h 184"/>
              <a:gd name="T2" fmla="*/ 2147483647 w 973"/>
              <a:gd name="T3" fmla="*/ 2147483647 h 184"/>
              <a:gd name="T4" fmla="*/ 2147483647 w 973"/>
              <a:gd name="T5" fmla="*/ 2147483647 h 184"/>
              <a:gd name="T6" fmla="*/ 2147483647 w 973"/>
              <a:gd name="T7" fmla="*/ 2147483647 h 184"/>
              <a:gd name="T8" fmla="*/ 2147483647 w 973"/>
              <a:gd name="T9" fmla="*/ 2147483647 h 184"/>
              <a:gd name="T10" fmla="*/ 2147483647 w 973"/>
              <a:gd name="T11" fmla="*/ 2147483647 h 184"/>
              <a:gd name="T12" fmla="*/ 2147483647 w 973"/>
              <a:gd name="T13" fmla="*/ 2147483647 h 184"/>
              <a:gd name="T14" fmla="*/ 2147483647 w 973"/>
              <a:gd name="T15" fmla="*/ 2147483647 h 184"/>
              <a:gd name="T16" fmla="*/ 2147483647 w 973"/>
              <a:gd name="T17" fmla="*/ 2147483647 h 184"/>
              <a:gd name="T18" fmla="*/ 2147483647 w 973"/>
              <a:gd name="T19" fmla="*/ 2147483647 h 184"/>
              <a:gd name="T20" fmla="*/ 2147483647 w 973"/>
              <a:gd name="T21" fmla="*/ 2147483647 h 184"/>
              <a:gd name="T22" fmla="*/ 2147483647 w 973"/>
              <a:gd name="T23" fmla="*/ 2147483647 h 184"/>
              <a:gd name="T24" fmla="*/ 2147483647 w 973"/>
              <a:gd name="T25" fmla="*/ 2147483647 h 18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73"/>
              <a:gd name="T40" fmla="*/ 0 h 184"/>
              <a:gd name="T41" fmla="*/ 973 w 973"/>
              <a:gd name="T42" fmla="*/ 184 h 18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73" h="184">
                <a:moveTo>
                  <a:pt x="0" y="83"/>
                </a:moveTo>
                <a:cubicBezTo>
                  <a:pt x="21" y="70"/>
                  <a:pt x="42" y="57"/>
                  <a:pt x="65" y="66"/>
                </a:cubicBezTo>
                <a:cubicBezTo>
                  <a:pt x="88" y="75"/>
                  <a:pt x="110" y="146"/>
                  <a:pt x="138" y="139"/>
                </a:cubicBezTo>
                <a:cubicBezTo>
                  <a:pt x="166" y="132"/>
                  <a:pt x="201" y="19"/>
                  <a:pt x="235" y="26"/>
                </a:cubicBezTo>
                <a:cubicBezTo>
                  <a:pt x="269" y="33"/>
                  <a:pt x="311" y="184"/>
                  <a:pt x="341" y="180"/>
                </a:cubicBezTo>
                <a:cubicBezTo>
                  <a:pt x="371" y="176"/>
                  <a:pt x="384" y="2"/>
                  <a:pt x="414" y="1"/>
                </a:cubicBezTo>
                <a:cubicBezTo>
                  <a:pt x="444" y="0"/>
                  <a:pt x="489" y="169"/>
                  <a:pt x="519" y="172"/>
                </a:cubicBezTo>
                <a:cubicBezTo>
                  <a:pt x="549" y="175"/>
                  <a:pt x="565" y="23"/>
                  <a:pt x="592" y="18"/>
                </a:cubicBezTo>
                <a:cubicBezTo>
                  <a:pt x="619" y="13"/>
                  <a:pt x="653" y="130"/>
                  <a:pt x="681" y="139"/>
                </a:cubicBezTo>
                <a:cubicBezTo>
                  <a:pt x="709" y="148"/>
                  <a:pt x="735" y="77"/>
                  <a:pt x="762" y="74"/>
                </a:cubicBezTo>
                <a:cubicBezTo>
                  <a:pt x="789" y="71"/>
                  <a:pt x="818" y="119"/>
                  <a:pt x="844" y="123"/>
                </a:cubicBezTo>
                <a:cubicBezTo>
                  <a:pt x="870" y="127"/>
                  <a:pt x="896" y="102"/>
                  <a:pt x="917" y="99"/>
                </a:cubicBezTo>
                <a:cubicBezTo>
                  <a:pt x="938" y="96"/>
                  <a:pt x="955" y="101"/>
                  <a:pt x="973" y="107"/>
                </a:cubicBezTo>
              </a:path>
            </a:pathLst>
          </a:custGeom>
          <a:noFill/>
          <a:ln w="28575">
            <a:solidFill>
              <a:srgbClr val="5B98D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grayscl/>
          </a:blip>
          <a:stretch>
            <a:fillRect/>
          </a:stretch>
        </p:blipFill>
        <p:spPr>
          <a:xfrm>
            <a:off x="457200" y="4572000"/>
            <a:ext cx="2781300" cy="12827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600" y="5867400"/>
            <a:ext cx="1345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Conduction Band</a:t>
            </a:r>
            <a:endParaRPr lang="en-US" sz="1200" dirty="0"/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7" cstate="email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2201" y="5257802"/>
            <a:ext cx="254000" cy="165100"/>
          </a:xfrm>
          <a:prstGeom prst="rect">
            <a:avLst/>
          </a:prstGeom>
        </p:spPr>
      </p:pic>
      <p:sp>
        <p:nvSpPr>
          <p:cNvPr id="24" name="Freeform 16"/>
          <p:cNvSpPr>
            <a:spLocks/>
          </p:cNvSpPr>
          <p:nvPr/>
        </p:nvSpPr>
        <p:spPr bwMode="auto">
          <a:xfrm rot="19432188">
            <a:off x="1766382" y="4694488"/>
            <a:ext cx="1544637" cy="292100"/>
          </a:xfrm>
          <a:custGeom>
            <a:avLst/>
            <a:gdLst>
              <a:gd name="T0" fmla="*/ 0 w 973"/>
              <a:gd name="T1" fmla="*/ 2147483647 h 184"/>
              <a:gd name="T2" fmla="*/ 2147483647 w 973"/>
              <a:gd name="T3" fmla="*/ 2147483647 h 184"/>
              <a:gd name="T4" fmla="*/ 2147483647 w 973"/>
              <a:gd name="T5" fmla="*/ 2147483647 h 184"/>
              <a:gd name="T6" fmla="*/ 2147483647 w 973"/>
              <a:gd name="T7" fmla="*/ 2147483647 h 184"/>
              <a:gd name="T8" fmla="*/ 2147483647 w 973"/>
              <a:gd name="T9" fmla="*/ 2147483647 h 184"/>
              <a:gd name="T10" fmla="*/ 2147483647 w 973"/>
              <a:gd name="T11" fmla="*/ 2147483647 h 184"/>
              <a:gd name="T12" fmla="*/ 2147483647 w 973"/>
              <a:gd name="T13" fmla="*/ 2147483647 h 184"/>
              <a:gd name="T14" fmla="*/ 2147483647 w 973"/>
              <a:gd name="T15" fmla="*/ 2147483647 h 184"/>
              <a:gd name="T16" fmla="*/ 2147483647 w 973"/>
              <a:gd name="T17" fmla="*/ 2147483647 h 184"/>
              <a:gd name="T18" fmla="*/ 2147483647 w 973"/>
              <a:gd name="T19" fmla="*/ 2147483647 h 184"/>
              <a:gd name="T20" fmla="*/ 2147483647 w 973"/>
              <a:gd name="T21" fmla="*/ 2147483647 h 184"/>
              <a:gd name="T22" fmla="*/ 2147483647 w 973"/>
              <a:gd name="T23" fmla="*/ 2147483647 h 184"/>
              <a:gd name="T24" fmla="*/ 2147483647 w 973"/>
              <a:gd name="T25" fmla="*/ 2147483647 h 18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73"/>
              <a:gd name="T40" fmla="*/ 0 h 184"/>
              <a:gd name="T41" fmla="*/ 973 w 973"/>
              <a:gd name="T42" fmla="*/ 184 h 18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73" h="184">
                <a:moveTo>
                  <a:pt x="0" y="83"/>
                </a:moveTo>
                <a:cubicBezTo>
                  <a:pt x="21" y="70"/>
                  <a:pt x="42" y="57"/>
                  <a:pt x="65" y="66"/>
                </a:cubicBezTo>
                <a:cubicBezTo>
                  <a:pt x="88" y="75"/>
                  <a:pt x="110" y="146"/>
                  <a:pt x="138" y="139"/>
                </a:cubicBezTo>
                <a:cubicBezTo>
                  <a:pt x="166" y="132"/>
                  <a:pt x="201" y="19"/>
                  <a:pt x="235" y="26"/>
                </a:cubicBezTo>
                <a:cubicBezTo>
                  <a:pt x="269" y="33"/>
                  <a:pt x="311" y="184"/>
                  <a:pt x="341" y="180"/>
                </a:cubicBezTo>
                <a:cubicBezTo>
                  <a:pt x="371" y="176"/>
                  <a:pt x="384" y="2"/>
                  <a:pt x="414" y="1"/>
                </a:cubicBezTo>
                <a:cubicBezTo>
                  <a:pt x="444" y="0"/>
                  <a:pt x="489" y="169"/>
                  <a:pt x="519" y="172"/>
                </a:cubicBezTo>
                <a:cubicBezTo>
                  <a:pt x="549" y="175"/>
                  <a:pt x="565" y="23"/>
                  <a:pt x="592" y="18"/>
                </a:cubicBezTo>
                <a:cubicBezTo>
                  <a:pt x="619" y="13"/>
                  <a:pt x="653" y="130"/>
                  <a:pt x="681" y="139"/>
                </a:cubicBezTo>
                <a:cubicBezTo>
                  <a:pt x="709" y="148"/>
                  <a:pt x="735" y="77"/>
                  <a:pt x="762" y="74"/>
                </a:cubicBezTo>
                <a:cubicBezTo>
                  <a:pt x="789" y="71"/>
                  <a:pt x="818" y="119"/>
                  <a:pt x="844" y="123"/>
                </a:cubicBezTo>
                <a:cubicBezTo>
                  <a:pt x="870" y="127"/>
                  <a:pt x="896" y="102"/>
                  <a:pt x="917" y="99"/>
                </a:cubicBezTo>
                <a:cubicBezTo>
                  <a:pt x="938" y="96"/>
                  <a:pt x="955" y="101"/>
                  <a:pt x="973" y="107"/>
                </a:cubicBezTo>
              </a:path>
            </a:pathLst>
          </a:custGeom>
          <a:noFill/>
          <a:ln w="28575">
            <a:solidFill>
              <a:srgbClr val="5B98D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19200" y="292100"/>
            <a:ext cx="6400800" cy="1003300"/>
          </a:xfrm>
          <a:noFill/>
        </p:spPr>
        <p:txBody>
          <a:bodyPr lIns="182562" tIns="46038" rIns="182562" bIns="46038"/>
          <a:lstStyle/>
          <a:p>
            <a:pPr algn="ctr" eaLnBrk="1" hangingPunct="1">
              <a:buFontTx/>
              <a:buNone/>
            </a:pPr>
            <a:r>
              <a:rPr lang="fr-FR" sz="2400" i="1" u="sng">
                <a:latin typeface="Trebuchet MS" charset="0"/>
                <a:ea typeface="ＭＳ Ｐゴシック" charset="0"/>
                <a:cs typeface="ＭＳ Ｐゴシック" charset="0"/>
              </a:rPr>
              <a:t>Quantum-Cascade Lasers</a:t>
            </a:r>
          </a:p>
          <a:p>
            <a:pPr algn="ctr" eaLnBrk="1" hangingPunct="1">
              <a:buFontTx/>
              <a:buNone/>
            </a:pPr>
            <a:r>
              <a:rPr lang="fr-FR" sz="1800">
                <a:latin typeface="Trebuchet MS" charset="0"/>
                <a:ea typeface="ＭＳ Ｐゴシック" charset="0"/>
                <a:cs typeface="ＭＳ Ｐゴシック" charset="0"/>
              </a:rPr>
              <a:t>(slide courtesy of Prof. Jerome Faist at Univ. </a:t>
            </a:r>
            <a:r>
              <a:rPr lang="en-US" sz="1800">
                <a:latin typeface="Trebuchet MS" charset="0"/>
                <a:ea typeface="ＭＳ Ｐゴシック" charset="0"/>
                <a:cs typeface="ＭＳ Ｐゴシック" charset="0"/>
              </a:rPr>
              <a:t>Neuch</a:t>
            </a:r>
            <a:r>
              <a:rPr lang="en-US" sz="1800">
                <a:latin typeface="Trebuchet MS" charset="0"/>
                <a:ea typeface="ＭＳ Ｐゴシック" charset="0"/>
                <a:cs typeface="Arial" charset="0"/>
              </a:rPr>
              <a:t>â</a:t>
            </a:r>
            <a:r>
              <a:rPr lang="en-US" sz="1800">
                <a:latin typeface="Trebuchet MS" charset="0"/>
                <a:ea typeface="ＭＳ Ｐゴシック" charset="0"/>
                <a:cs typeface="ＭＳ Ｐゴシック" charset="0"/>
              </a:rPr>
              <a:t>tel)</a:t>
            </a:r>
            <a:endParaRPr lang="fr-FR" sz="1600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054725"/>
            <a:ext cx="7493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39" name="Group 25"/>
          <p:cNvGrpSpPr>
            <a:grpSpLocks/>
          </p:cNvGrpSpPr>
          <p:nvPr/>
        </p:nvGrpSpPr>
        <p:grpSpPr bwMode="auto">
          <a:xfrm>
            <a:off x="152400" y="6119813"/>
            <a:ext cx="2803525" cy="609600"/>
            <a:chOff x="152400" y="6119813"/>
            <a:chExt cx="2803422" cy="609600"/>
          </a:xfrm>
        </p:grpSpPr>
        <p:pic>
          <p:nvPicPr>
            <p:cNvPr id="39960" name="Picture 3"/>
            <p:cNvPicPr>
              <a:picLocks noChangeAspect="1" noChangeArrowheads="1"/>
            </p:cNvPicPr>
            <p:nvPr/>
          </p:nvPicPr>
          <p:blipFill>
            <a:blip r:embed="rId4" cstate="email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119813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1" name="Text Box 5"/>
            <p:cNvSpPr txBox="1">
              <a:spLocks noChangeArrowheads="1"/>
            </p:cNvSpPr>
            <p:nvPr/>
          </p:nvSpPr>
          <p:spPr bwMode="auto">
            <a:xfrm>
              <a:off x="762000" y="6151602"/>
              <a:ext cx="219382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 algn="l"/>
              <a:r>
                <a:rPr lang="fr-FR" sz="1000" i="1" dirty="0"/>
                <a:t>Groupe de physique </a:t>
              </a:r>
              <a:r>
                <a:rPr lang="fr-FR" sz="1000" i="1" dirty="0" err="1"/>
                <a:t>mésoscopique</a:t>
              </a:r>
              <a:endParaRPr lang="fr-FR" sz="1000" i="1" dirty="0"/>
            </a:p>
            <a:p>
              <a:pPr algn="l"/>
              <a:r>
                <a:rPr lang="fr-FR" sz="1000" i="1" dirty="0"/>
                <a:t>Institut de physique,</a:t>
              </a:r>
            </a:p>
            <a:p>
              <a:pPr algn="l"/>
              <a:r>
                <a:rPr lang="fr-FR" sz="1000" i="1" dirty="0"/>
                <a:t>Université  de Neuchâtel</a:t>
              </a:r>
              <a:endParaRPr lang="fr-FR" sz="1000" dirty="0"/>
            </a:p>
          </p:txBody>
        </p:sp>
      </p:grp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381000" y="5408612"/>
            <a:ext cx="830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l"/>
            <a:r>
              <a:rPr lang="fr-FR" sz="1800" u="sng" dirty="0"/>
              <a:t>Cascade</a:t>
            </a:r>
            <a:r>
              <a:rPr lang="fr-FR" sz="1800" dirty="0"/>
              <a:t>: N </a:t>
            </a:r>
            <a:r>
              <a:rPr lang="fr-FR" sz="1800" dirty="0" err="1"/>
              <a:t>repetitions</a:t>
            </a:r>
            <a:r>
              <a:rPr lang="fr-FR" sz="1800" dirty="0"/>
              <a:t> of a </a:t>
            </a:r>
            <a:r>
              <a:rPr lang="fr-FR" sz="1800" dirty="0" err="1"/>
              <a:t>period</a:t>
            </a:r>
            <a:endParaRPr lang="fr-FR" sz="1800" dirty="0"/>
          </a:p>
          <a:p>
            <a:pPr algn="l"/>
            <a:r>
              <a:rPr lang="en-US" sz="1800" dirty="0">
                <a:sym typeface="Wingdings" charset="0"/>
              </a:rPr>
              <a:t>	</a:t>
            </a:r>
            <a:r>
              <a:rPr lang="fr-FR" sz="1800" dirty="0"/>
              <a:t> 1 </a:t>
            </a:r>
            <a:r>
              <a:rPr lang="fr-FR" sz="1800" dirty="0" err="1"/>
              <a:t>electron</a:t>
            </a:r>
            <a:r>
              <a:rPr lang="fr-FR" sz="1800" dirty="0"/>
              <a:t> traveling </a:t>
            </a:r>
            <a:r>
              <a:rPr lang="fr-FR" sz="1800" dirty="0" err="1"/>
              <a:t>through</a:t>
            </a:r>
            <a:r>
              <a:rPr lang="fr-FR" sz="1800" dirty="0"/>
              <a:t> </a:t>
            </a:r>
            <a:r>
              <a:rPr lang="fr-FR" sz="1800" dirty="0" err="1"/>
              <a:t>this</a:t>
            </a:r>
            <a:r>
              <a:rPr lang="fr-FR" sz="1800" dirty="0"/>
              <a:t> structure </a:t>
            </a:r>
            <a:r>
              <a:rPr lang="fr-FR" sz="1800" dirty="0" err="1"/>
              <a:t>may</a:t>
            </a:r>
            <a:r>
              <a:rPr lang="fr-FR" sz="1800" dirty="0"/>
              <a:t> </a:t>
            </a:r>
            <a:r>
              <a:rPr lang="fr-FR" sz="1800" dirty="0" err="1"/>
              <a:t>generate</a:t>
            </a:r>
            <a:r>
              <a:rPr lang="fr-FR" sz="1800" dirty="0"/>
              <a:t> N photons</a:t>
            </a:r>
          </a:p>
        </p:txBody>
      </p:sp>
      <p:pic>
        <p:nvPicPr>
          <p:cNvPr id="39941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219200"/>
            <a:ext cx="602773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44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219200"/>
            <a:ext cx="602773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45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219200"/>
            <a:ext cx="602773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46" name="Picture 1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219200"/>
            <a:ext cx="602773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47" name="Picture 1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219200"/>
            <a:ext cx="602773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48" name="Picture 1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219200"/>
            <a:ext cx="602773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49" name="Picture 1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219200"/>
            <a:ext cx="602773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50" name="Picture 14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219200"/>
            <a:ext cx="602773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51" name="Picture 15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219200"/>
            <a:ext cx="602773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52" name="Picture 16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219200"/>
            <a:ext cx="602773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53" name="Picture 17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219200"/>
            <a:ext cx="602773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54" name="Picture 18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219200"/>
            <a:ext cx="602773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55" name="Picture 19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219200"/>
            <a:ext cx="602773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56" name="Picture 20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219200"/>
            <a:ext cx="602773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57" name="Picture 21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219200"/>
            <a:ext cx="602773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58" name="Picture 22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219200"/>
            <a:ext cx="602773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59" name="Picture 23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219200"/>
            <a:ext cx="602773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60" name="Picture 24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219200"/>
            <a:ext cx="602773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61" name="Picture 25"/>
          <p:cNvPicPr>
            <a:picLocks noChangeAspect="1" noChangeArrowheads="1"/>
          </p:cNvPicPr>
          <p:nvPr/>
        </p:nvPicPr>
        <p:blipFill>
          <a:blip r:embed="rId23" cstate="email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219200"/>
            <a:ext cx="602773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4600" y="510540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Courtesy of Jerome </a:t>
            </a:r>
            <a:r>
              <a:rPr lang="en-US" sz="9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Faist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. Used with permission.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ChangeArrowheads="1"/>
          </p:cNvSpPr>
          <p:nvPr/>
        </p:nvSpPr>
        <p:spPr bwMode="auto">
          <a:xfrm>
            <a:off x="3143250" y="342900"/>
            <a:ext cx="3357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400" i="1" u="sng"/>
              <a:t>P-N Junctions and LEDs</a:t>
            </a:r>
            <a:endParaRPr lang="en-US" sz="2000" i="1" u="sng"/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1219200" y="6019800"/>
            <a:ext cx="6886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High energy electrons (n-type) fall into low energy holes (p-type)</a:t>
            </a:r>
          </a:p>
        </p:txBody>
      </p:sp>
      <p:pic>
        <p:nvPicPr>
          <p:cNvPr id="18435" name="Picture 1"/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4319588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/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05285">
            <a:off x="5743575" y="1130300"/>
            <a:ext cx="2079625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37" name="Straight Arrow Connector 4"/>
          <p:cNvCxnSpPr>
            <a:cxnSpLocks noChangeShapeType="1"/>
          </p:cNvCxnSpPr>
          <p:nvPr/>
        </p:nvCxnSpPr>
        <p:spPr bwMode="auto">
          <a:xfrm flipH="1" flipV="1">
            <a:off x="7543800" y="3200400"/>
            <a:ext cx="609600" cy="533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7850188" y="3657600"/>
            <a:ext cx="1287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/>
              <a:t>Emitted Light</a:t>
            </a:r>
          </a:p>
          <a:p>
            <a:pPr algn="l" eaLnBrk="1" hangingPunct="1"/>
            <a:r>
              <a:rPr lang="en-US" sz="1400"/>
              <a:t>Beams</a:t>
            </a:r>
          </a:p>
        </p:txBody>
      </p:sp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7924800" y="4343400"/>
            <a:ext cx="646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Diode</a:t>
            </a:r>
          </a:p>
        </p:txBody>
      </p:sp>
      <p:cxnSp>
        <p:nvCxnSpPr>
          <p:cNvPr id="18440" name="Straight Arrow Connector 10"/>
          <p:cNvCxnSpPr>
            <a:cxnSpLocks noChangeShapeType="1"/>
          </p:cNvCxnSpPr>
          <p:nvPr/>
        </p:nvCxnSpPr>
        <p:spPr bwMode="auto">
          <a:xfrm flipH="1" flipV="1">
            <a:off x="7315200" y="3429000"/>
            <a:ext cx="685800" cy="990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sp>
        <p:nvSpPr>
          <p:cNvPr id="18441" name="TextBox 14"/>
          <p:cNvSpPr txBox="1">
            <a:spLocks noChangeArrowheads="1"/>
          </p:cNvSpPr>
          <p:nvPr/>
        </p:nvSpPr>
        <p:spPr bwMode="auto">
          <a:xfrm>
            <a:off x="7924800" y="4724400"/>
            <a:ext cx="1146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Transparent</a:t>
            </a:r>
          </a:p>
          <a:p>
            <a:pPr eaLnBrk="1" hangingPunct="1"/>
            <a:r>
              <a:rPr lang="en-US" sz="1400"/>
              <a:t>Plastic Case</a:t>
            </a:r>
          </a:p>
        </p:txBody>
      </p:sp>
      <p:cxnSp>
        <p:nvCxnSpPr>
          <p:cNvPr id="18442" name="Straight Arrow Connector 16"/>
          <p:cNvCxnSpPr>
            <a:cxnSpLocks noChangeShapeType="1"/>
            <a:stCxn id="18441" idx="1"/>
          </p:cNvCxnSpPr>
          <p:nvPr/>
        </p:nvCxnSpPr>
        <p:spPr bwMode="auto">
          <a:xfrm flipH="1" flipV="1">
            <a:off x="7543800" y="3962400"/>
            <a:ext cx="381000" cy="10239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sp>
        <p:nvSpPr>
          <p:cNvPr id="18443" name="TextBox 17"/>
          <p:cNvSpPr txBox="1">
            <a:spLocks noChangeArrowheads="1"/>
          </p:cNvSpPr>
          <p:nvPr/>
        </p:nvSpPr>
        <p:spPr bwMode="auto">
          <a:xfrm>
            <a:off x="4724400" y="4114800"/>
            <a:ext cx="1247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Terminal Pins</a:t>
            </a:r>
          </a:p>
        </p:txBody>
      </p:sp>
      <p:cxnSp>
        <p:nvCxnSpPr>
          <p:cNvPr id="18444" name="Straight Arrow Connector 22"/>
          <p:cNvCxnSpPr>
            <a:cxnSpLocks noChangeShapeType="1"/>
          </p:cNvCxnSpPr>
          <p:nvPr/>
        </p:nvCxnSpPr>
        <p:spPr bwMode="auto">
          <a:xfrm>
            <a:off x="5486400" y="4419600"/>
            <a:ext cx="533400" cy="609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18445" name="Straight Arrow Connector 24"/>
          <p:cNvCxnSpPr>
            <a:cxnSpLocks noChangeShapeType="1"/>
          </p:cNvCxnSpPr>
          <p:nvPr/>
        </p:nvCxnSpPr>
        <p:spPr bwMode="auto">
          <a:xfrm>
            <a:off x="5486400" y="4419600"/>
            <a:ext cx="1219200" cy="914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4" descr="Free E Metal Index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76600"/>
            <a:ext cx="4267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3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8500" y="4610100"/>
            <a:ext cx="290513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7013" y="5949950"/>
            <a:ext cx="369887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3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5413" y="5829300"/>
            <a:ext cx="36830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39" descr="FG07_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894388" y="6242050"/>
            <a:ext cx="9683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2" descr="thzwgs_MM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609600"/>
            <a:ext cx="4576763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8"/>
          <a:stretch>
            <a:fillRect/>
          </a:stretch>
        </p:blipFill>
        <p:spPr bwMode="auto">
          <a:xfrm>
            <a:off x="2819400" y="1828800"/>
            <a:ext cx="914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Rectangle 7"/>
          <p:cNvSpPr>
            <a:spLocks noChangeArrowheads="1"/>
          </p:cNvSpPr>
          <p:nvPr/>
        </p:nvSpPr>
        <p:spPr bwMode="auto">
          <a:xfrm>
            <a:off x="2667000" y="606425"/>
            <a:ext cx="649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Font typeface="Times" charset="0"/>
              <a:buNone/>
            </a:pPr>
            <a:r>
              <a:rPr lang="en-US" sz="1400" dirty="0">
                <a:cs typeface="Trebuchet MS" charset="0"/>
              </a:rPr>
              <a:t>metal</a:t>
            </a: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2308225" y="2895600"/>
            <a:ext cx="1379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Font typeface="Times" charset="0"/>
              <a:buNone/>
            </a:pPr>
            <a:r>
              <a:rPr lang="en-US" sz="1400">
                <a:cs typeface="Trebuchet MS" charset="0"/>
              </a:rPr>
              <a:t>Quantum wells</a:t>
            </a: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2108200" y="2016125"/>
            <a:ext cx="5689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Rectangle 14"/>
          <p:cNvSpPr>
            <a:spLocks noChangeArrowheads="1"/>
          </p:cNvSpPr>
          <p:nvPr/>
        </p:nvSpPr>
        <p:spPr bwMode="auto">
          <a:xfrm>
            <a:off x="76200" y="6248400"/>
            <a:ext cx="4800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Font typeface="Times" charset="0"/>
              <a:buNone/>
            </a:pPr>
            <a:r>
              <a:rPr lang="en-US" sz="1200" dirty="0" smtClean="0"/>
              <a:t>Courtesy of Qing </a:t>
            </a:r>
            <a:r>
              <a:rPr lang="en-US" sz="1200" dirty="0" err="1" smtClean="0"/>
              <a:t>Hu</a:t>
            </a:r>
            <a:r>
              <a:rPr lang="en-US" sz="1200" dirty="0" smtClean="0"/>
              <a:t>, </a:t>
            </a:r>
            <a:r>
              <a:rPr lang="en-US" sz="1200" dirty="0" smtClean="0">
                <a:hlinkClick r:id="rId12"/>
              </a:rPr>
              <a:t>Millimeter-wave and Terahertz Devices Group </a:t>
            </a:r>
            <a:r>
              <a:rPr lang="en-US" sz="1200" dirty="0" smtClean="0"/>
              <a:t>at MIT.  Used with permission.</a:t>
            </a:r>
            <a:endParaRPr lang="en-US" sz="1200" dirty="0">
              <a:cs typeface="Trebuchet MS" charset="0"/>
            </a:endParaRPr>
          </a:p>
        </p:txBody>
      </p:sp>
      <p:pic>
        <p:nvPicPr>
          <p:cNvPr id="41996" name="Picture 18" descr="mesa25um_facet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68725"/>
            <a:ext cx="3649663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7" name="Text Box 19"/>
          <p:cNvSpPr txBox="1">
            <a:spLocks noChangeArrowheads="1"/>
          </p:cNvSpPr>
          <p:nvPr/>
        </p:nvSpPr>
        <p:spPr bwMode="auto">
          <a:xfrm>
            <a:off x="2743200" y="125413"/>
            <a:ext cx="3627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len="sm" type="none" w="sm"/>
                <a:tailEnd len="sm" type="none" w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l"/>
            <a:r>
              <a:rPr lang="en-US" i="1" u="sng"/>
              <a:t>Metal Mirror Waveguides</a:t>
            </a:r>
          </a:p>
        </p:txBody>
      </p:sp>
      <p:grpSp>
        <p:nvGrpSpPr>
          <p:cNvPr id="41998" name="Group 20"/>
          <p:cNvGrpSpPr>
            <a:grpSpLocks/>
          </p:cNvGrpSpPr>
          <p:nvPr/>
        </p:nvGrpSpPr>
        <p:grpSpPr bwMode="auto">
          <a:xfrm>
            <a:off x="4911725" y="1836738"/>
            <a:ext cx="3546475" cy="906462"/>
            <a:chOff x="240" y="931"/>
            <a:chExt cx="2474" cy="936"/>
          </a:xfrm>
        </p:grpSpPr>
        <p:sp>
          <p:nvSpPr>
            <p:cNvPr id="42003" name="Rectangle 21"/>
            <p:cNvSpPr>
              <a:spLocks noChangeArrowheads="1"/>
            </p:cNvSpPr>
            <p:nvPr/>
          </p:nvSpPr>
          <p:spPr bwMode="auto">
            <a:xfrm flipV="1">
              <a:off x="240" y="1776"/>
              <a:ext cx="2454" cy="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miter lim="800000"/>
              <a:headEnd/>
              <a:tailEnd/>
            </a:ln>
            <a:scene3d>
              <a:camera prst="legacyObliqueTopRight">
                <a:rot lat="21180000" lon="60000" rev="0"/>
              </a:camera>
              <a:lightRig rig="legacyFlat2" dir="t"/>
            </a:scene3d>
            <a:sp3d extrusionH="1878000" prstMaterial="legacyMatte">
              <a:bevelT w="13500" h="13500" prst="angle"/>
              <a:bevelB w="13500" h="13500" prst="angle"/>
              <a:extrusionClr>
                <a:schemeClr val="bg1">
                  <a:lumMod val="75000"/>
                </a:schemeClr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2004" name="Rectangle 22"/>
            <p:cNvSpPr>
              <a:spLocks noChangeArrowheads="1"/>
            </p:cNvSpPr>
            <p:nvPr/>
          </p:nvSpPr>
          <p:spPr bwMode="auto">
            <a:xfrm flipV="1">
              <a:off x="260" y="931"/>
              <a:ext cx="2454" cy="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miter lim="800000"/>
              <a:headEnd/>
              <a:tailEnd/>
            </a:ln>
            <a:scene3d>
              <a:camera prst="legacyObliqueTopRight">
                <a:rot lat="21180000" lon="60000" rev="0"/>
              </a:camera>
              <a:lightRig rig="legacyFlat2" dir="t"/>
            </a:scene3d>
            <a:sp3d extrusionH="1878000" prstMaterial="legacyMatte">
              <a:bevelT w="13500" h="13500" prst="angle"/>
              <a:bevelB w="13500" h="13500" prst="angle"/>
              <a:extrusionClr>
                <a:schemeClr val="bg1">
                  <a:lumMod val="75000"/>
                </a:schemeClr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2005" name="Line 23"/>
            <p:cNvSpPr>
              <a:spLocks noChangeShapeType="1"/>
            </p:cNvSpPr>
            <p:nvPr/>
          </p:nvSpPr>
          <p:spPr bwMode="auto">
            <a:xfrm>
              <a:off x="799" y="1505"/>
              <a:ext cx="179" cy="2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6" name="Line 24"/>
            <p:cNvSpPr>
              <a:spLocks noChangeShapeType="1"/>
            </p:cNvSpPr>
            <p:nvPr/>
          </p:nvSpPr>
          <p:spPr bwMode="auto">
            <a:xfrm flipV="1">
              <a:off x="978" y="1022"/>
              <a:ext cx="479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7" name="Line 25"/>
            <p:cNvSpPr>
              <a:spLocks noChangeShapeType="1"/>
            </p:cNvSpPr>
            <p:nvPr/>
          </p:nvSpPr>
          <p:spPr bwMode="auto">
            <a:xfrm>
              <a:off x="1517" y="1022"/>
              <a:ext cx="538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8" name="Line 26"/>
            <p:cNvSpPr>
              <a:spLocks noChangeShapeType="1"/>
            </p:cNvSpPr>
            <p:nvPr/>
          </p:nvSpPr>
          <p:spPr bwMode="auto">
            <a:xfrm flipV="1">
              <a:off x="2025" y="1411"/>
              <a:ext cx="240" cy="3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1835" name="Freeform 27"/>
          <p:cNvSpPr>
            <a:spLocks/>
          </p:cNvSpPr>
          <p:nvPr/>
        </p:nvSpPr>
        <p:spPr bwMode="auto">
          <a:xfrm rot="5400000">
            <a:off x="7605713" y="2038350"/>
            <a:ext cx="609600" cy="358775"/>
          </a:xfrm>
          <a:custGeom>
            <a:avLst/>
            <a:gdLst>
              <a:gd name="T0" fmla="*/ 2147483647 w 1856"/>
              <a:gd name="T1" fmla="*/ 2147483647 h 1135"/>
              <a:gd name="T2" fmla="*/ 2147483647 w 1856"/>
              <a:gd name="T3" fmla="*/ 2147483647 h 1135"/>
              <a:gd name="T4" fmla="*/ 2147483647 w 1856"/>
              <a:gd name="T5" fmla="*/ 2147483647 h 1135"/>
              <a:gd name="T6" fmla="*/ 2147483647 w 1856"/>
              <a:gd name="T7" fmla="*/ 2147483647 h 1135"/>
              <a:gd name="T8" fmla="*/ 2147483647 w 1856"/>
              <a:gd name="T9" fmla="*/ 2147483647 h 1135"/>
              <a:gd name="T10" fmla="*/ 2147483647 w 1856"/>
              <a:gd name="T11" fmla="*/ 2147483647 h 1135"/>
              <a:gd name="T12" fmla="*/ 2147483647 w 1856"/>
              <a:gd name="T13" fmla="*/ 2147483647 h 1135"/>
              <a:gd name="T14" fmla="*/ 2147483647 w 1856"/>
              <a:gd name="T15" fmla="*/ 2147483647 h 1135"/>
              <a:gd name="T16" fmla="*/ 2147483647 w 1856"/>
              <a:gd name="T17" fmla="*/ 2147483647 h 1135"/>
              <a:gd name="T18" fmla="*/ 2147483647 w 1856"/>
              <a:gd name="T19" fmla="*/ 2147483647 h 1135"/>
              <a:gd name="T20" fmla="*/ 2147483647 w 1856"/>
              <a:gd name="T21" fmla="*/ 2147483647 h 1135"/>
              <a:gd name="T22" fmla="*/ 2147483647 w 1856"/>
              <a:gd name="T23" fmla="*/ 2147483647 h 1135"/>
              <a:gd name="T24" fmla="*/ 2147483647 w 1856"/>
              <a:gd name="T25" fmla="*/ 2147483647 h 1135"/>
              <a:gd name="T26" fmla="*/ 2147483647 w 1856"/>
              <a:gd name="T27" fmla="*/ 2147483647 h 1135"/>
              <a:gd name="T28" fmla="*/ 2147483647 w 1856"/>
              <a:gd name="T29" fmla="*/ 2147483647 h 1135"/>
              <a:gd name="T30" fmla="*/ 2147483647 w 1856"/>
              <a:gd name="T31" fmla="*/ 2147483647 h 1135"/>
              <a:gd name="T32" fmla="*/ 2147483647 w 1856"/>
              <a:gd name="T33" fmla="*/ 2147483647 h 1135"/>
              <a:gd name="T34" fmla="*/ 2147483647 w 1856"/>
              <a:gd name="T35" fmla="*/ 2147483647 h 1135"/>
              <a:gd name="T36" fmla="*/ 2147483647 w 1856"/>
              <a:gd name="T37" fmla="*/ 2147483647 h 1135"/>
              <a:gd name="T38" fmla="*/ 2147483647 w 1856"/>
              <a:gd name="T39" fmla="*/ 2147483647 h 1135"/>
              <a:gd name="T40" fmla="*/ 2147483647 w 1856"/>
              <a:gd name="T41" fmla="*/ 2147483647 h 1135"/>
              <a:gd name="T42" fmla="*/ 2147483647 w 1856"/>
              <a:gd name="T43" fmla="*/ 2147483647 h 1135"/>
              <a:gd name="T44" fmla="*/ 2147483647 w 1856"/>
              <a:gd name="T45" fmla="*/ 2147483647 h 1135"/>
              <a:gd name="T46" fmla="*/ 2147483647 w 1856"/>
              <a:gd name="T47" fmla="*/ 2147483647 h 1135"/>
              <a:gd name="T48" fmla="*/ 2147483647 w 1856"/>
              <a:gd name="T49" fmla="*/ 2147483647 h 1135"/>
              <a:gd name="T50" fmla="*/ 2147483647 w 1856"/>
              <a:gd name="T51" fmla="*/ 2147483647 h 1135"/>
              <a:gd name="T52" fmla="*/ 2147483647 w 1856"/>
              <a:gd name="T53" fmla="*/ 2147483647 h 1135"/>
              <a:gd name="T54" fmla="*/ 2147483647 w 1856"/>
              <a:gd name="T55" fmla="*/ 2147483647 h 1135"/>
              <a:gd name="T56" fmla="*/ 2147483647 w 1856"/>
              <a:gd name="T57" fmla="*/ 2147483647 h 1135"/>
              <a:gd name="T58" fmla="*/ 2147483647 w 1856"/>
              <a:gd name="T59" fmla="*/ 0 h 1135"/>
              <a:gd name="T60" fmla="*/ 2147483647 w 1856"/>
              <a:gd name="T61" fmla="*/ 2147483647 h 1135"/>
              <a:gd name="T62" fmla="*/ 2147483647 w 1856"/>
              <a:gd name="T63" fmla="*/ 2147483647 h 1135"/>
              <a:gd name="T64" fmla="*/ 2147483647 w 1856"/>
              <a:gd name="T65" fmla="*/ 2147483647 h 1135"/>
              <a:gd name="T66" fmla="*/ 2147483647 w 1856"/>
              <a:gd name="T67" fmla="*/ 2147483647 h 1135"/>
              <a:gd name="T68" fmla="*/ 2147483647 w 1856"/>
              <a:gd name="T69" fmla="*/ 2147483647 h 1135"/>
              <a:gd name="T70" fmla="*/ 2147483647 w 1856"/>
              <a:gd name="T71" fmla="*/ 2147483647 h 1135"/>
              <a:gd name="T72" fmla="*/ 2147483647 w 1856"/>
              <a:gd name="T73" fmla="*/ 2147483647 h 1135"/>
              <a:gd name="T74" fmla="*/ 2147483647 w 1856"/>
              <a:gd name="T75" fmla="*/ 2147483647 h 1135"/>
              <a:gd name="T76" fmla="*/ 2147483647 w 1856"/>
              <a:gd name="T77" fmla="*/ 2147483647 h 1135"/>
              <a:gd name="T78" fmla="*/ 2147483647 w 1856"/>
              <a:gd name="T79" fmla="*/ 2147483647 h 1135"/>
              <a:gd name="T80" fmla="*/ 2147483647 w 1856"/>
              <a:gd name="T81" fmla="*/ 2147483647 h 1135"/>
              <a:gd name="T82" fmla="*/ 2147483647 w 1856"/>
              <a:gd name="T83" fmla="*/ 2147483647 h 1135"/>
              <a:gd name="T84" fmla="*/ 2147483647 w 1856"/>
              <a:gd name="T85" fmla="*/ 2147483647 h 1135"/>
              <a:gd name="T86" fmla="*/ 2147483647 w 1856"/>
              <a:gd name="T87" fmla="*/ 2147483647 h 1135"/>
              <a:gd name="T88" fmla="*/ 2147483647 w 1856"/>
              <a:gd name="T89" fmla="*/ 2147483647 h 1135"/>
              <a:gd name="T90" fmla="*/ 2147483647 w 1856"/>
              <a:gd name="T91" fmla="*/ 2147483647 h 1135"/>
              <a:gd name="T92" fmla="*/ 2147483647 w 1856"/>
              <a:gd name="T93" fmla="*/ 2147483647 h 1135"/>
              <a:gd name="T94" fmla="*/ 2147483647 w 1856"/>
              <a:gd name="T95" fmla="*/ 2147483647 h 1135"/>
              <a:gd name="T96" fmla="*/ 2147483647 w 1856"/>
              <a:gd name="T97" fmla="*/ 2147483647 h 1135"/>
              <a:gd name="T98" fmla="*/ 2147483647 w 1856"/>
              <a:gd name="T99" fmla="*/ 2147483647 h 1135"/>
              <a:gd name="T100" fmla="*/ 2147483647 w 1856"/>
              <a:gd name="T101" fmla="*/ 2147483647 h 1135"/>
              <a:gd name="T102" fmla="*/ 2147483647 w 1856"/>
              <a:gd name="T103" fmla="*/ 2147483647 h 1135"/>
              <a:gd name="T104" fmla="*/ 2147483647 w 1856"/>
              <a:gd name="T105" fmla="*/ 2147483647 h 1135"/>
              <a:gd name="T106" fmla="*/ 2147483647 w 1856"/>
              <a:gd name="T107" fmla="*/ 2147483647 h 1135"/>
              <a:gd name="T108" fmla="*/ 2147483647 w 1856"/>
              <a:gd name="T109" fmla="*/ 2147483647 h 1135"/>
              <a:gd name="T110" fmla="*/ 2147483647 w 1856"/>
              <a:gd name="T111" fmla="*/ 2147483647 h 1135"/>
              <a:gd name="T112" fmla="*/ 2147483647 w 1856"/>
              <a:gd name="T113" fmla="*/ 2147483647 h 1135"/>
              <a:gd name="T114" fmla="*/ 2147483647 w 1856"/>
              <a:gd name="T115" fmla="*/ 2147483647 h 1135"/>
              <a:gd name="T116" fmla="*/ 2147483647 w 1856"/>
              <a:gd name="T117" fmla="*/ 2147483647 h 1135"/>
              <a:gd name="T118" fmla="*/ 2147483647 w 1856"/>
              <a:gd name="T119" fmla="*/ 2147483647 h 1135"/>
              <a:gd name="T120" fmla="*/ 2147483647 w 1856"/>
              <a:gd name="T121" fmla="*/ 2147483647 h 11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56"/>
              <a:gd name="T184" fmla="*/ 0 h 1135"/>
              <a:gd name="T185" fmla="*/ 1856 w 1856"/>
              <a:gd name="T186" fmla="*/ 1135 h 11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56" h="1135">
                <a:moveTo>
                  <a:pt x="0" y="1110"/>
                </a:moveTo>
                <a:lnTo>
                  <a:pt x="5" y="1105"/>
                </a:lnTo>
                <a:lnTo>
                  <a:pt x="10" y="1100"/>
                </a:lnTo>
                <a:lnTo>
                  <a:pt x="15" y="1096"/>
                </a:lnTo>
                <a:lnTo>
                  <a:pt x="20" y="1091"/>
                </a:lnTo>
                <a:lnTo>
                  <a:pt x="25" y="1086"/>
                </a:lnTo>
                <a:lnTo>
                  <a:pt x="30" y="1081"/>
                </a:lnTo>
                <a:lnTo>
                  <a:pt x="34" y="1076"/>
                </a:lnTo>
                <a:lnTo>
                  <a:pt x="39" y="1071"/>
                </a:lnTo>
                <a:lnTo>
                  <a:pt x="44" y="1066"/>
                </a:lnTo>
                <a:lnTo>
                  <a:pt x="49" y="1066"/>
                </a:lnTo>
                <a:lnTo>
                  <a:pt x="54" y="1061"/>
                </a:lnTo>
                <a:lnTo>
                  <a:pt x="59" y="1056"/>
                </a:lnTo>
                <a:lnTo>
                  <a:pt x="64" y="1051"/>
                </a:lnTo>
                <a:lnTo>
                  <a:pt x="69" y="1046"/>
                </a:lnTo>
                <a:lnTo>
                  <a:pt x="74" y="1042"/>
                </a:lnTo>
                <a:lnTo>
                  <a:pt x="79" y="1037"/>
                </a:lnTo>
                <a:lnTo>
                  <a:pt x="84" y="1032"/>
                </a:lnTo>
                <a:lnTo>
                  <a:pt x="88" y="1027"/>
                </a:lnTo>
                <a:lnTo>
                  <a:pt x="93" y="1022"/>
                </a:lnTo>
                <a:lnTo>
                  <a:pt x="98" y="1017"/>
                </a:lnTo>
                <a:lnTo>
                  <a:pt x="103" y="1012"/>
                </a:lnTo>
                <a:lnTo>
                  <a:pt x="108" y="1007"/>
                </a:lnTo>
                <a:lnTo>
                  <a:pt x="113" y="1002"/>
                </a:lnTo>
                <a:lnTo>
                  <a:pt x="118" y="997"/>
                </a:lnTo>
                <a:lnTo>
                  <a:pt x="123" y="992"/>
                </a:lnTo>
                <a:lnTo>
                  <a:pt x="128" y="987"/>
                </a:lnTo>
                <a:lnTo>
                  <a:pt x="133" y="983"/>
                </a:lnTo>
                <a:lnTo>
                  <a:pt x="138" y="978"/>
                </a:lnTo>
                <a:lnTo>
                  <a:pt x="142" y="973"/>
                </a:lnTo>
                <a:lnTo>
                  <a:pt x="147" y="968"/>
                </a:lnTo>
                <a:lnTo>
                  <a:pt x="152" y="963"/>
                </a:lnTo>
                <a:lnTo>
                  <a:pt x="157" y="958"/>
                </a:lnTo>
                <a:lnTo>
                  <a:pt x="162" y="953"/>
                </a:lnTo>
                <a:lnTo>
                  <a:pt x="167" y="948"/>
                </a:lnTo>
                <a:lnTo>
                  <a:pt x="167" y="943"/>
                </a:lnTo>
                <a:lnTo>
                  <a:pt x="172" y="938"/>
                </a:lnTo>
                <a:lnTo>
                  <a:pt x="177" y="933"/>
                </a:lnTo>
                <a:lnTo>
                  <a:pt x="182" y="929"/>
                </a:lnTo>
                <a:lnTo>
                  <a:pt x="187" y="924"/>
                </a:lnTo>
                <a:lnTo>
                  <a:pt x="192" y="919"/>
                </a:lnTo>
                <a:lnTo>
                  <a:pt x="197" y="914"/>
                </a:lnTo>
                <a:lnTo>
                  <a:pt x="201" y="909"/>
                </a:lnTo>
                <a:lnTo>
                  <a:pt x="201" y="904"/>
                </a:lnTo>
                <a:lnTo>
                  <a:pt x="206" y="899"/>
                </a:lnTo>
                <a:lnTo>
                  <a:pt x="211" y="894"/>
                </a:lnTo>
                <a:lnTo>
                  <a:pt x="216" y="889"/>
                </a:lnTo>
                <a:lnTo>
                  <a:pt x="221" y="884"/>
                </a:lnTo>
                <a:lnTo>
                  <a:pt x="226" y="879"/>
                </a:lnTo>
                <a:lnTo>
                  <a:pt x="231" y="875"/>
                </a:lnTo>
                <a:lnTo>
                  <a:pt x="236" y="870"/>
                </a:lnTo>
                <a:lnTo>
                  <a:pt x="241" y="865"/>
                </a:lnTo>
                <a:lnTo>
                  <a:pt x="241" y="860"/>
                </a:lnTo>
                <a:lnTo>
                  <a:pt x="246" y="855"/>
                </a:lnTo>
                <a:lnTo>
                  <a:pt x="251" y="850"/>
                </a:lnTo>
                <a:lnTo>
                  <a:pt x="255" y="845"/>
                </a:lnTo>
                <a:lnTo>
                  <a:pt x="260" y="840"/>
                </a:lnTo>
                <a:lnTo>
                  <a:pt x="260" y="835"/>
                </a:lnTo>
                <a:lnTo>
                  <a:pt x="265" y="830"/>
                </a:lnTo>
                <a:lnTo>
                  <a:pt x="270" y="825"/>
                </a:lnTo>
                <a:lnTo>
                  <a:pt x="275" y="820"/>
                </a:lnTo>
                <a:lnTo>
                  <a:pt x="275" y="816"/>
                </a:lnTo>
                <a:lnTo>
                  <a:pt x="280" y="811"/>
                </a:lnTo>
                <a:lnTo>
                  <a:pt x="285" y="806"/>
                </a:lnTo>
                <a:lnTo>
                  <a:pt x="290" y="801"/>
                </a:lnTo>
                <a:lnTo>
                  <a:pt x="290" y="796"/>
                </a:lnTo>
                <a:lnTo>
                  <a:pt x="295" y="791"/>
                </a:lnTo>
                <a:lnTo>
                  <a:pt x="300" y="786"/>
                </a:lnTo>
                <a:lnTo>
                  <a:pt x="305" y="781"/>
                </a:lnTo>
                <a:lnTo>
                  <a:pt x="305" y="776"/>
                </a:lnTo>
                <a:lnTo>
                  <a:pt x="309" y="771"/>
                </a:lnTo>
                <a:lnTo>
                  <a:pt x="314" y="766"/>
                </a:lnTo>
                <a:lnTo>
                  <a:pt x="319" y="762"/>
                </a:lnTo>
                <a:lnTo>
                  <a:pt x="319" y="757"/>
                </a:lnTo>
                <a:lnTo>
                  <a:pt x="324" y="752"/>
                </a:lnTo>
                <a:lnTo>
                  <a:pt x="329" y="747"/>
                </a:lnTo>
                <a:lnTo>
                  <a:pt x="329" y="742"/>
                </a:lnTo>
                <a:lnTo>
                  <a:pt x="334" y="737"/>
                </a:lnTo>
                <a:lnTo>
                  <a:pt x="339" y="732"/>
                </a:lnTo>
                <a:lnTo>
                  <a:pt x="339" y="727"/>
                </a:lnTo>
                <a:lnTo>
                  <a:pt x="344" y="722"/>
                </a:lnTo>
                <a:lnTo>
                  <a:pt x="349" y="717"/>
                </a:lnTo>
                <a:lnTo>
                  <a:pt x="354" y="712"/>
                </a:lnTo>
                <a:lnTo>
                  <a:pt x="354" y="707"/>
                </a:lnTo>
                <a:lnTo>
                  <a:pt x="359" y="703"/>
                </a:lnTo>
                <a:lnTo>
                  <a:pt x="363" y="698"/>
                </a:lnTo>
                <a:lnTo>
                  <a:pt x="363" y="693"/>
                </a:lnTo>
                <a:lnTo>
                  <a:pt x="368" y="688"/>
                </a:lnTo>
                <a:lnTo>
                  <a:pt x="373" y="683"/>
                </a:lnTo>
                <a:lnTo>
                  <a:pt x="373" y="678"/>
                </a:lnTo>
                <a:lnTo>
                  <a:pt x="378" y="673"/>
                </a:lnTo>
                <a:lnTo>
                  <a:pt x="378" y="668"/>
                </a:lnTo>
                <a:lnTo>
                  <a:pt x="383" y="663"/>
                </a:lnTo>
                <a:lnTo>
                  <a:pt x="388" y="658"/>
                </a:lnTo>
                <a:lnTo>
                  <a:pt x="388" y="653"/>
                </a:lnTo>
                <a:lnTo>
                  <a:pt x="393" y="649"/>
                </a:lnTo>
                <a:lnTo>
                  <a:pt x="398" y="644"/>
                </a:lnTo>
                <a:lnTo>
                  <a:pt x="398" y="639"/>
                </a:lnTo>
                <a:lnTo>
                  <a:pt x="403" y="634"/>
                </a:lnTo>
                <a:lnTo>
                  <a:pt x="408" y="629"/>
                </a:lnTo>
                <a:lnTo>
                  <a:pt x="408" y="624"/>
                </a:lnTo>
                <a:lnTo>
                  <a:pt x="413" y="619"/>
                </a:lnTo>
                <a:lnTo>
                  <a:pt x="413" y="614"/>
                </a:lnTo>
                <a:lnTo>
                  <a:pt x="417" y="609"/>
                </a:lnTo>
                <a:lnTo>
                  <a:pt x="422" y="604"/>
                </a:lnTo>
                <a:lnTo>
                  <a:pt x="422" y="599"/>
                </a:lnTo>
                <a:lnTo>
                  <a:pt x="427" y="595"/>
                </a:lnTo>
                <a:lnTo>
                  <a:pt x="432" y="590"/>
                </a:lnTo>
                <a:lnTo>
                  <a:pt x="432" y="585"/>
                </a:lnTo>
                <a:lnTo>
                  <a:pt x="437" y="580"/>
                </a:lnTo>
                <a:lnTo>
                  <a:pt x="437" y="575"/>
                </a:lnTo>
                <a:lnTo>
                  <a:pt x="442" y="570"/>
                </a:lnTo>
                <a:lnTo>
                  <a:pt x="442" y="565"/>
                </a:lnTo>
                <a:lnTo>
                  <a:pt x="447" y="560"/>
                </a:lnTo>
                <a:lnTo>
                  <a:pt x="452" y="555"/>
                </a:lnTo>
                <a:lnTo>
                  <a:pt x="452" y="550"/>
                </a:lnTo>
                <a:lnTo>
                  <a:pt x="457" y="545"/>
                </a:lnTo>
                <a:lnTo>
                  <a:pt x="457" y="540"/>
                </a:lnTo>
                <a:lnTo>
                  <a:pt x="462" y="536"/>
                </a:lnTo>
                <a:lnTo>
                  <a:pt x="467" y="531"/>
                </a:lnTo>
                <a:lnTo>
                  <a:pt x="467" y="526"/>
                </a:lnTo>
                <a:lnTo>
                  <a:pt x="472" y="521"/>
                </a:lnTo>
                <a:lnTo>
                  <a:pt x="472" y="516"/>
                </a:lnTo>
                <a:lnTo>
                  <a:pt x="476" y="511"/>
                </a:lnTo>
                <a:lnTo>
                  <a:pt x="476" y="506"/>
                </a:lnTo>
                <a:lnTo>
                  <a:pt x="481" y="501"/>
                </a:lnTo>
                <a:lnTo>
                  <a:pt x="481" y="496"/>
                </a:lnTo>
                <a:lnTo>
                  <a:pt x="486" y="491"/>
                </a:lnTo>
                <a:lnTo>
                  <a:pt x="491" y="486"/>
                </a:lnTo>
                <a:lnTo>
                  <a:pt x="491" y="482"/>
                </a:lnTo>
                <a:lnTo>
                  <a:pt x="496" y="477"/>
                </a:lnTo>
                <a:lnTo>
                  <a:pt x="496" y="472"/>
                </a:lnTo>
                <a:lnTo>
                  <a:pt x="501" y="467"/>
                </a:lnTo>
                <a:lnTo>
                  <a:pt x="501" y="462"/>
                </a:lnTo>
                <a:lnTo>
                  <a:pt x="506" y="457"/>
                </a:lnTo>
                <a:lnTo>
                  <a:pt x="506" y="452"/>
                </a:lnTo>
                <a:lnTo>
                  <a:pt x="511" y="447"/>
                </a:lnTo>
                <a:lnTo>
                  <a:pt x="511" y="442"/>
                </a:lnTo>
                <a:lnTo>
                  <a:pt x="516" y="437"/>
                </a:lnTo>
                <a:lnTo>
                  <a:pt x="521" y="432"/>
                </a:lnTo>
                <a:lnTo>
                  <a:pt x="521" y="428"/>
                </a:lnTo>
                <a:lnTo>
                  <a:pt x="526" y="423"/>
                </a:lnTo>
                <a:lnTo>
                  <a:pt x="526" y="418"/>
                </a:lnTo>
                <a:lnTo>
                  <a:pt x="530" y="413"/>
                </a:lnTo>
                <a:lnTo>
                  <a:pt x="535" y="408"/>
                </a:lnTo>
                <a:lnTo>
                  <a:pt x="535" y="403"/>
                </a:lnTo>
                <a:lnTo>
                  <a:pt x="540" y="398"/>
                </a:lnTo>
                <a:lnTo>
                  <a:pt x="540" y="393"/>
                </a:lnTo>
                <a:lnTo>
                  <a:pt x="545" y="388"/>
                </a:lnTo>
                <a:lnTo>
                  <a:pt x="545" y="383"/>
                </a:lnTo>
                <a:lnTo>
                  <a:pt x="550" y="378"/>
                </a:lnTo>
                <a:lnTo>
                  <a:pt x="550" y="373"/>
                </a:lnTo>
                <a:lnTo>
                  <a:pt x="555" y="369"/>
                </a:lnTo>
                <a:lnTo>
                  <a:pt x="555" y="364"/>
                </a:lnTo>
                <a:lnTo>
                  <a:pt x="560" y="359"/>
                </a:lnTo>
                <a:lnTo>
                  <a:pt x="565" y="354"/>
                </a:lnTo>
                <a:lnTo>
                  <a:pt x="565" y="349"/>
                </a:lnTo>
                <a:lnTo>
                  <a:pt x="570" y="344"/>
                </a:lnTo>
                <a:lnTo>
                  <a:pt x="570" y="339"/>
                </a:lnTo>
                <a:lnTo>
                  <a:pt x="575" y="334"/>
                </a:lnTo>
                <a:lnTo>
                  <a:pt x="575" y="329"/>
                </a:lnTo>
                <a:lnTo>
                  <a:pt x="580" y="324"/>
                </a:lnTo>
                <a:lnTo>
                  <a:pt x="580" y="319"/>
                </a:lnTo>
                <a:lnTo>
                  <a:pt x="584" y="315"/>
                </a:lnTo>
                <a:lnTo>
                  <a:pt x="589" y="310"/>
                </a:lnTo>
                <a:lnTo>
                  <a:pt x="589" y="305"/>
                </a:lnTo>
                <a:lnTo>
                  <a:pt x="594" y="300"/>
                </a:lnTo>
                <a:lnTo>
                  <a:pt x="594" y="295"/>
                </a:lnTo>
                <a:lnTo>
                  <a:pt x="599" y="290"/>
                </a:lnTo>
                <a:lnTo>
                  <a:pt x="604" y="285"/>
                </a:lnTo>
                <a:lnTo>
                  <a:pt x="604" y="280"/>
                </a:lnTo>
                <a:lnTo>
                  <a:pt x="609" y="275"/>
                </a:lnTo>
                <a:lnTo>
                  <a:pt x="609" y="270"/>
                </a:lnTo>
                <a:lnTo>
                  <a:pt x="614" y="265"/>
                </a:lnTo>
                <a:lnTo>
                  <a:pt x="619" y="261"/>
                </a:lnTo>
                <a:lnTo>
                  <a:pt x="619" y="256"/>
                </a:lnTo>
                <a:lnTo>
                  <a:pt x="624" y="251"/>
                </a:lnTo>
                <a:lnTo>
                  <a:pt x="629" y="246"/>
                </a:lnTo>
                <a:lnTo>
                  <a:pt x="629" y="241"/>
                </a:lnTo>
                <a:lnTo>
                  <a:pt x="634" y="236"/>
                </a:lnTo>
                <a:lnTo>
                  <a:pt x="638" y="231"/>
                </a:lnTo>
                <a:lnTo>
                  <a:pt x="638" y="226"/>
                </a:lnTo>
                <a:lnTo>
                  <a:pt x="643" y="221"/>
                </a:lnTo>
                <a:lnTo>
                  <a:pt x="648" y="216"/>
                </a:lnTo>
                <a:lnTo>
                  <a:pt x="648" y="211"/>
                </a:lnTo>
                <a:lnTo>
                  <a:pt x="653" y="206"/>
                </a:lnTo>
                <a:lnTo>
                  <a:pt x="658" y="202"/>
                </a:lnTo>
                <a:lnTo>
                  <a:pt x="658" y="197"/>
                </a:lnTo>
                <a:lnTo>
                  <a:pt x="663" y="192"/>
                </a:lnTo>
                <a:lnTo>
                  <a:pt x="668" y="187"/>
                </a:lnTo>
                <a:lnTo>
                  <a:pt x="673" y="182"/>
                </a:lnTo>
                <a:lnTo>
                  <a:pt x="673" y="177"/>
                </a:lnTo>
                <a:lnTo>
                  <a:pt x="678" y="172"/>
                </a:lnTo>
                <a:lnTo>
                  <a:pt x="683" y="167"/>
                </a:lnTo>
                <a:lnTo>
                  <a:pt x="688" y="162"/>
                </a:lnTo>
                <a:lnTo>
                  <a:pt x="688" y="157"/>
                </a:lnTo>
                <a:lnTo>
                  <a:pt x="692" y="152"/>
                </a:lnTo>
                <a:lnTo>
                  <a:pt x="697" y="148"/>
                </a:lnTo>
                <a:lnTo>
                  <a:pt x="702" y="143"/>
                </a:lnTo>
                <a:lnTo>
                  <a:pt x="707" y="138"/>
                </a:lnTo>
                <a:lnTo>
                  <a:pt x="712" y="133"/>
                </a:lnTo>
                <a:lnTo>
                  <a:pt x="717" y="128"/>
                </a:lnTo>
                <a:lnTo>
                  <a:pt x="717" y="123"/>
                </a:lnTo>
                <a:lnTo>
                  <a:pt x="722" y="118"/>
                </a:lnTo>
                <a:lnTo>
                  <a:pt x="727" y="113"/>
                </a:lnTo>
                <a:lnTo>
                  <a:pt x="732" y="108"/>
                </a:lnTo>
                <a:lnTo>
                  <a:pt x="737" y="103"/>
                </a:lnTo>
                <a:lnTo>
                  <a:pt x="742" y="98"/>
                </a:lnTo>
                <a:lnTo>
                  <a:pt x="747" y="94"/>
                </a:lnTo>
                <a:lnTo>
                  <a:pt x="751" y="89"/>
                </a:lnTo>
                <a:lnTo>
                  <a:pt x="756" y="84"/>
                </a:lnTo>
                <a:lnTo>
                  <a:pt x="761" y="79"/>
                </a:lnTo>
                <a:lnTo>
                  <a:pt x="766" y="74"/>
                </a:lnTo>
                <a:lnTo>
                  <a:pt x="771" y="69"/>
                </a:lnTo>
                <a:lnTo>
                  <a:pt x="776" y="64"/>
                </a:lnTo>
                <a:lnTo>
                  <a:pt x="781" y="59"/>
                </a:lnTo>
                <a:lnTo>
                  <a:pt x="786" y="59"/>
                </a:lnTo>
                <a:lnTo>
                  <a:pt x="791" y="54"/>
                </a:lnTo>
                <a:lnTo>
                  <a:pt x="796" y="49"/>
                </a:lnTo>
                <a:lnTo>
                  <a:pt x="801" y="44"/>
                </a:lnTo>
                <a:lnTo>
                  <a:pt x="805" y="44"/>
                </a:lnTo>
                <a:lnTo>
                  <a:pt x="810" y="39"/>
                </a:lnTo>
                <a:lnTo>
                  <a:pt x="815" y="35"/>
                </a:lnTo>
                <a:lnTo>
                  <a:pt x="820" y="35"/>
                </a:lnTo>
                <a:lnTo>
                  <a:pt x="825" y="30"/>
                </a:lnTo>
                <a:lnTo>
                  <a:pt x="830" y="30"/>
                </a:lnTo>
                <a:lnTo>
                  <a:pt x="835" y="25"/>
                </a:lnTo>
                <a:lnTo>
                  <a:pt x="840" y="20"/>
                </a:lnTo>
                <a:lnTo>
                  <a:pt x="845" y="20"/>
                </a:lnTo>
                <a:lnTo>
                  <a:pt x="850" y="20"/>
                </a:lnTo>
                <a:lnTo>
                  <a:pt x="855" y="15"/>
                </a:lnTo>
                <a:lnTo>
                  <a:pt x="859" y="15"/>
                </a:lnTo>
                <a:lnTo>
                  <a:pt x="864" y="10"/>
                </a:lnTo>
                <a:lnTo>
                  <a:pt x="869" y="10"/>
                </a:lnTo>
                <a:lnTo>
                  <a:pt x="874" y="10"/>
                </a:lnTo>
                <a:lnTo>
                  <a:pt x="879" y="5"/>
                </a:lnTo>
                <a:lnTo>
                  <a:pt x="884" y="5"/>
                </a:lnTo>
                <a:lnTo>
                  <a:pt x="889" y="5"/>
                </a:lnTo>
                <a:lnTo>
                  <a:pt x="894" y="0"/>
                </a:lnTo>
                <a:lnTo>
                  <a:pt x="899" y="0"/>
                </a:lnTo>
                <a:lnTo>
                  <a:pt x="904" y="0"/>
                </a:lnTo>
                <a:lnTo>
                  <a:pt x="909" y="0"/>
                </a:lnTo>
                <a:lnTo>
                  <a:pt x="913" y="0"/>
                </a:lnTo>
                <a:lnTo>
                  <a:pt x="918" y="0"/>
                </a:lnTo>
                <a:lnTo>
                  <a:pt x="923" y="0"/>
                </a:lnTo>
                <a:lnTo>
                  <a:pt x="928" y="0"/>
                </a:lnTo>
                <a:lnTo>
                  <a:pt x="933" y="0"/>
                </a:lnTo>
                <a:lnTo>
                  <a:pt x="938" y="5"/>
                </a:lnTo>
                <a:lnTo>
                  <a:pt x="943" y="5"/>
                </a:lnTo>
                <a:lnTo>
                  <a:pt x="948" y="5"/>
                </a:lnTo>
                <a:lnTo>
                  <a:pt x="953" y="10"/>
                </a:lnTo>
                <a:lnTo>
                  <a:pt x="958" y="10"/>
                </a:lnTo>
                <a:lnTo>
                  <a:pt x="963" y="10"/>
                </a:lnTo>
                <a:lnTo>
                  <a:pt x="967" y="15"/>
                </a:lnTo>
                <a:lnTo>
                  <a:pt x="972" y="15"/>
                </a:lnTo>
                <a:lnTo>
                  <a:pt x="977" y="20"/>
                </a:lnTo>
                <a:lnTo>
                  <a:pt x="982" y="20"/>
                </a:lnTo>
                <a:lnTo>
                  <a:pt x="987" y="25"/>
                </a:lnTo>
                <a:lnTo>
                  <a:pt x="992" y="25"/>
                </a:lnTo>
                <a:lnTo>
                  <a:pt x="997" y="30"/>
                </a:lnTo>
                <a:lnTo>
                  <a:pt x="1002" y="30"/>
                </a:lnTo>
                <a:lnTo>
                  <a:pt x="1007" y="35"/>
                </a:lnTo>
                <a:lnTo>
                  <a:pt x="1012" y="39"/>
                </a:lnTo>
                <a:lnTo>
                  <a:pt x="1017" y="39"/>
                </a:lnTo>
                <a:lnTo>
                  <a:pt x="1022" y="44"/>
                </a:lnTo>
                <a:lnTo>
                  <a:pt x="1026" y="49"/>
                </a:lnTo>
                <a:lnTo>
                  <a:pt x="1031" y="49"/>
                </a:lnTo>
                <a:lnTo>
                  <a:pt x="1036" y="54"/>
                </a:lnTo>
                <a:lnTo>
                  <a:pt x="1041" y="59"/>
                </a:lnTo>
                <a:lnTo>
                  <a:pt x="1046" y="64"/>
                </a:lnTo>
                <a:lnTo>
                  <a:pt x="1051" y="69"/>
                </a:lnTo>
                <a:lnTo>
                  <a:pt x="1056" y="74"/>
                </a:lnTo>
                <a:lnTo>
                  <a:pt x="1061" y="74"/>
                </a:lnTo>
                <a:lnTo>
                  <a:pt x="1066" y="79"/>
                </a:lnTo>
                <a:lnTo>
                  <a:pt x="1071" y="84"/>
                </a:lnTo>
                <a:lnTo>
                  <a:pt x="1076" y="89"/>
                </a:lnTo>
                <a:lnTo>
                  <a:pt x="1080" y="94"/>
                </a:lnTo>
                <a:lnTo>
                  <a:pt x="1085" y="98"/>
                </a:lnTo>
                <a:lnTo>
                  <a:pt x="1090" y="103"/>
                </a:lnTo>
                <a:lnTo>
                  <a:pt x="1095" y="108"/>
                </a:lnTo>
                <a:lnTo>
                  <a:pt x="1100" y="113"/>
                </a:lnTo>
                <a:lnTo>
                  <a:pt x="1105" y="118"/>
                </a:lnTo>
                <a:lnTo>
                  <a:pt x="1110" y="123"/>
                </a:lnTo>
                <a:lnTo>
                  <a:pt x="1115" y="128"/>
                </a:lnTo>
                <a:lnTo>
                  <a:pt x="1120" y="133"/>
                </a:lnTo>
                <a:lnTo>
                  <a:pt x="1120" y="138"/>
                </a:lnTo>
                <a:lnTo>
                  <a:pt x="1125" y="143"/>
                </a:lnTo>
                <a:lnTo>
                  <a:pt x="1130" y="148"/>
                </a:lnTo>
                <a:lnTo>
                  <a:pt x="1134" y="152"/>
                </a:lnTo>
                <a:lnTo>
                  <a:pt x="1139" y="157"/>
                </a:lnTo>
                <a:lnTo>
                  <a:pt x="1144" y="162"/>
                </a:lnTo>
                <a:lnTo>
                  <a:pt x="1144" y="167"/>
                </a:lnTo>
                <a:lnTo>
                  <a:pt x="1149" y="172"/>
                </a:lnTo>
                <a:lnTo>
                  <a:pt x="1154" y="177"/>
                </a:lnTo>
                <a:lnTo>
                  <a:pt x="1159" y="182"/>
                </a:lnTo>
                <a:lnTo>
                  <a:pt x="1159" y="187"/>
                </a:lnTo>
                <a:lnTo>
                  <a:pt x="1164" y="192"/>
                </a:lnTo>
                <a:lnTo>
                  <a:pt x="1169" y="197"/>
                </a:lnTo>
                <a:lnTo>
                  <a:pt x="1174" y="202"/>
                </a:lnTo>
                <a:lnTo>
                  <a:pt x="1179" y="206"/>
                </a:lnTo>
                <a:lnTo>
                  <a:pt x="1179" y="211"/>
                </a:lnTo>
                <a:lnTo>
                  <a:pt x="1184" y="216"/>
                </a:lnTo>
                <a:lnTo>
                  <a:pt x="1188" y="221"/>
                </a:lnTo>
                <a:lnTo>
                  <a:pt x="1188" y="226"/>
                </a:lnTo>
                <a:lnTo>
                  <a:pt x="1193" y="231"/>
                </a:lnTo>
                <a:lnTo>
                  <a:pt x="1198" y="236"/>
                </a:lnTo>
                <a:lnTo>
                  <a:pt x="1198" y="241"/>
                </a:lnTo>
                <a:lnTo>
                  <a:pt x="1203" y="246"/>
                </a:lnTo>
                <a:lnTo>
                  <a:pt x="1208" y="251"/>
                </a:lnTo>
                <a:lnTo>
                  <a:pt x="1208" y="256"/>
                </a:lnTo>
                <a:lnTo>
                  <a:pt x="1213" y="261"/>
                </a:lnTo>
                <a:lnTo>
                  <a:pt x="1218" y="265"/>
                </a:lnTo>
                <a:lnTo>
                  <a:pt x="1218" y="270"/>
                </a:lnTo>
                <a:lnTo>
                  <a:pt x="1223" y="275"/>
                </a:lnTo>
                <a:lnTo>
                  <a:pt x="1223" y="280"/>
                </a:lnTo>
                <a:lnTo>
                  <a:pt x="1228" y="285"/>
                </a:lnTo>
                <a:lnTo>
                  <a:pt x="1233" y="290"/>
                </a:lnTo>
                <a:lnTo>
                  <a:pt x="1233" y="295"/>
                </a:lnTo>
                <a:lnTo>
                  <a:pt x="1238" y="300"/>
                </a:lnTo>
                <a:lnTo>
                  <a:pt x="1238" y="305"/>
                </a:lnTo>
                <a:lnTo>
                  <a:pt x="1242" y="310"/>
                </a:lnTo>
                <a:lnTo>
                  <a:pt x="1242" y="315"/>
                </a:lnTo>
                <a:lnTo>
                  <a:pt x="1247" y="319"/>
                </a:lnTo>
                <a:lnTo>
                  <a:pt x="1252" y="324"/>
                </a:lnTo>
                <a:lnTo>
                  <a:pt x="1252" y="329"/>
                </a:lnTo>
                <a:lnTo>
                  <a:pt x="1257" y="334"/>
                </a:lnTo>
                <a:lnTo>
                  <a:pt x="1257" y="339"/>
                </a:lnTo>
                <a:lnTo>
                  <a:pt x="1262" y="344"/>
                </a:lnTo>
                <a:lnTo>
                  <a:pt x="1262" y="349"/>
                </a:lnTo>
                <a:lnTo>
                  <a:pt x="1267" y="354"/>
                </a:lnTo>
                <a:lnTo>
                  <a:pt x="1272" y="359"/>
                </a:lnTo>
                <a:lnTo>
                  <a:pt x="1272" y="364"/>
                </a:lnTo>
                <a:lnTo>
                  <a:pt x="1277" y="369"/>
                </a:lnTo>
                <a:lnTo>
                  <a:pt x="1277" y="373"/>
                </a:lnTo>
                <a:lnTo>
                  <a:pt x="1282" y="378"/>
                </a:lnTo>
                <a:lnTo>
                  <a:pt x="1282" y="383"/>
                </a:lnTo>
                <a:lnTo>
                  <a:pt x="1287" y="388"/>
                </a:lnTo>
                <a:lnTo>
                  <a:pt x="1287" y="393"/>
                </a:lnTo>
                <a:lnTo>
                  <a:pt x="1292" y="398"/>
                </a:lnTo>
                <a:lnTo>
                  <a:pt x="1292" y="403"/>
                </a:lnTo>
                <a:lnTo>
                  <a:pt x="1297" y="408"/>
                </a:lnTo>
                <a:lnTo>
                  <a:pt x="1297" y="413"/>
                </a:lnTo>
                <a:lnTo>
                  <a:pt x="1301" y="418"/>
                </a:lnTo>
                <a:lnTo>
                  <a:pt x="1301" y="423"/>
                </a:lnTo>
                <a:lnTo>
                  <a:pt x="1306" y="428"/>
                </a:lnTo>
                <a:lnTo>
                  <a:pt x="1306" y="432"/>
                </a:lnTo>
                <a:lnTo>
                  <a:pt x="1311" y="437"/>
                </a:lnTo>
                <a:lnTo>
                  <a:pt x="1311" y="442"/>
                </a:lnTo>
                <a:lnTo>
                  <a:pt x="1316" y="447"/>
                </a:lnTo>
                <a:lnTo>
                  <a:pt x="1321" y="452"/>
                </a:lnTo>
                <a:lnTo>
                  <a:pt x="1321" y="457"/>
                </a:lnTo>
                <a:lnTo>
                  <a:pt x="1326" y="462"/>
                </a:lnTo>
                <a:lnTo>
                  <a:pt x="1326" y="467"/>
                </a:lnTo>
                <a:lnTo>
                  <a:pt x="1331" y="472"/>
                </a:lnTo>
                <a:lnTo>
                  <a:pt x="1331" y="477"/>
                </a:lnTo>
                <a:lnTo>
                  <a:pt x="1336" y="482"/>
                </a:lnTo>
                <a:lnTo>
                  <a:pt x="1336" y="486"/>
                </a:lnTo>
                <a:lnTo>
                  <a:pt x="1341" y="491"/>
                </a:lnTo>
                <a:lnTo>
                  <a:pt x="1341" y="496"/>
                </a:lnTo>
                <a:lnTo>
                  <a:pt x="1346" y="501"/>
                </a:lnTo>
                <a:lnTo>
                  <a:pt x="1351" y="506"/>
                </a:lnTo>
                <a:lnTo>
                  <a:pt x="1351" y="511"/>
                </a:lnTo>
                <a:lnTo>
                  <a:pt x="1355" y="516"/>
                </a:lnTo>
                <a:lnTo>
                  <a:pt x="1355" y="521"/>
                </a:lnTo>
                <a:lnTo>
                  <a:pt x="1360" y="526"/>
                </a:lnTo>
                <a:lnTo>
                  <a:pt x="1360" y="531"/>
                </a:lnTo>
                <a:lnTo>
                  <a:pt x="1365" y="536"/>
                </a:lnTo>
                <a:lnTo>
                  <a:pt x="1370" y="540"/>
                </a:lnTo>
                <a:lnTo>
                  <a:pt x="1370" y="545"/>
                </a:lnTo>
                <a:lnTo>
                  <a:pt x="1375" y="550"/>
                </a:lnTo>
                <a:lnTo>
                  <a:pt x="1375" y="555"/>
                </a:lnTo>
                <a:lnTo>
                  <a:pt x="1380" y="560"/>
                </a:lnTo>
                <a:lnTo>
                  <a:pt x="1385" y="565"/>
                </a:lnTo>
                <a:lnTo>
                  <a:pt x="1385" y="570"/>
                </a:lnTo>
                <a:lnTo>
                  <a:pt x="1390" y="575"/>
                </a:lnTo>
                <a:lnTo>
                  <a:pt x="1390" y="580"/>
                </a:lnTo>
                <a:lnTo>
                  <a:pt x="1395" y="585"/>
                </a:lnTo>
                <a:lnTo>
                  <a:pt x="1400" y="590"/>
                </a:lnTo>
                <a:lnTo>
                  <a:pt x="1400" y="595"/>
                </a:lnTo>
                <a:lnTo>
                  <a:pt x="1405" y="599"/>
                </a:lnTo>
                <a:lnTo>
                  <a:pt x="1405" y="604"/>
                </a:lnTo>
                <a:lnTo>
                  <a:pt x="1409" y="609"/>
                </a:lnTo>
                <a:lnTo>
                  <a:pt x="1414" y="614"/>
                </a:lnTo>
                <a:lnTo>
                  <a:pt x="1414" y="619"/>
                </a:lnTo>
                <a:lnTo>
                  <a:pt x="1419" y="624"/>
                </a:lnTo>
                <a:lnTo>
                  <a:pt x="1419" y="629"/>
                </a:lnTo>
                <a:lnTo>
                  <a:pt x="1424" y="634"/>
                </a:lnTo>
                <a:lnTo>
                  <a:pt x="1429" y="639"/>
                </a:lnTo>
                <a:lnTo>
                  <a:pt x="1429" y="644"/>
                </a:lnTo>
                <a:lnTo>
                  <a:pt x="1434" y="649"/>
                </a:lnTo>
                <a:lnTo>
                  <a:pt x="1439" y="653"/>
                </a:lnTo>
                <a:lnTo>
                  <a:pt x="1439" y="658"/>
                </a:lnTo>
                <a:lnTo>
                  <a:pt x="1444" y="663"/>
                </a:lnTo>
                <a:lnTo>
                  <a:pt x="1449" y="668"/>
                </a:lnTo>
                <a:lnTo>
                  <a:pt x="1449" y="673"/>
                </a:lnTo>
                <a:lnTo>
                  <a:pt x="1454" y="678"/>
                </a:lnTo>
                <a:lnTo>
                  <a:pt x="1459" y="683"/>
                </a:lnTo>
                <a:lnTo>
                  <a:pt x="1459" y="688"/>
                </a:lnTo>
                <a:lnTo>
                  <a:pt x="1463" y="693"/>
                </a:lnTo>
                <a:lnTo>
                  <a:pt x="1468" y="698"/>
                </a:lnTo>
                <a:lnTo>
                  <a:pt x="1468" y="703"/>
                </a:lnTo>
                <a:lnTo>
                  <a:pt x="1473" y="707"/>
                </a:lnTo>
                <a:lnTo>
                  <a:pt x="1478" y="712"/>
                </a:lnTo>
                <a:lnTo>
                  <a:pt x="1483" y="717"/>
                </a:lnTo>
                <a:lnTo>
                  <a:pt x="1483" y="722"/>
                </a:lnTo>
                <a:lnTo>
                  <a:pt x="1488" y="727"/>
                </a:lnTo>
                <a:lnTo>
                  <a:pt x="1493" y="732"/>
                </a:lnTo>
                <a:lnTo>
                  <a:pt x="1498" y="737"/>
                </a:lnTo>
                <a:lnTo>
                  <a:pt x="1498" y="742"/>
                </a:lnTo>
                <a:lnTo>
                  <a:pt x="1503" y="747"/>
                </a:lnTo>
                <a:lnTo>
                  <a:pt x="1508" y="752"/>
                </a:lnTo>
                <a:lnTo>
                  <a:pt x="1508" y="757"/>
                </a:lnTo>
                <a:lnTo>
                  <a:pt x="1513" y="762"/>
                </a:lnTo>
                <a:lnTo>
                  <a:pt x="1517" y="766"/>
                </a:lnTo>
                <a:lnTo>
                  <a:pt x="1522" y="771"/>
                </a:lnTo>
                <a:lnTo>
                  <a:pt x="1522" y="776"/>
                </a:lnTo>
                <a:lnTo>
                  <a:pt x="1527" y="781"/>
                </a:lnTo>
                <a:lnTo>
                  <a:pt x="1532" y="786"/>
                </a:lnTo>
                <a:lnTo>
                  <a:pt x="1532" y="791"/>
                </a:lnTo>
                <a:lnTo>
                  <a:pt x="1537" y="796"/>
                </a:lnTo>
                <a:lnTo>
                  <a:pt x="1542" y="801"/>
                </a:lnTo>
                <a:lnTo>
                  <a:pt x="1547" y="806"/>
                </a:lnTo>
                <a:lnTo>
                  <a:pt x="1547" y="811"/>
                </a:lnTo>
                <a:lnTo>
                  <a:pt x="1552" y="816"/>
                </a:lnTo>
                <a:lnTo>
                  <a:pt x="1557" y="820"/>
                </a:lnTo>
                <a:lnTo>
                  <a:pt x="1562" y="825"/>
                </a:lnTo>
                <a:lnTo>
                  <a:pt x="1567" y="830"/>
                </a:lnTo>
                <a:lnTo>
                  <a:pt x="1567" y="835"/>
                </a:lnTo>
                <a:lnTo>
                  <a:pt x="1572" y="840"/>
                </a:lnTo>
                <a:lnTo>
                  <a:pt x="1576" y="845"/>
                </a:lnTo>
                <a:lnTo>
                  <a:pt x="1581" y="850"/>
                </a:lnTo>
                <a:lnTo>
                  <a:pt x="1581" y="855"/>
                </a:lnTo>
                <a:lnTo>
                  <a:pt x="1586" y="860"/>
                </a:lnTo>
                <a:lnTo>
                  <a:pt x="1591" y="865"/>
                </a:lnTo>
                <a:lnTo>
                  <a:pt x="1596" y="870"/>
                </a:lnTo>
                <a:lnTo>
                  <a:pt x="1601" y="875"/>
                </a:lnTo>
                <a:lnTo>
                  <a:pt x="1606" y="879"/>
                </a:lnTo>
                <a:lnTo>
                  <a:pt x="1606" y="884"/>
                </a:lnTo>
                <a:lnTo>
                  <a:pt x="1611" y="889"/>
                </a:lnTo>
                <a:lnTo>
                  <a:pt x="1616" y="894"/>
                </a:lnTo>
                <a:lnTo>
                  <a:pt x="1621" y="899"/>
                </a:lnTo>
                <a:lnTo>
                  <a:pt x="1626" y="904"/>
                </a:lnTo>
                <a:lnTo>
                  <a:pt x="1630" y="909"/>
                </a:lnTo>
                <a:lnTo>
                  <a:pt x="1630" y="914"/>
                </a:lnTo>
                <a:lnTo>
                  <a:pt x="1635" y="919"/>
                </a:lnTo>
                <a:lnTo>
                  <a:pt x="1640" y="924"/>
                </a:lnTo>
                <a:lnTo>
                  <a:pt x="1645" y="929"/>
                </a:lnTo>
                <a:lnTo>
                  <a:pt x="1650" y="933"/>
                </a:lnTo>
                <a:lnTo>
                  <a:pt x="1655" y="938"/>
                </a:lnTo>
                <a:lnTo>
                  <a:pt x="1660" y="943"/>
                </a:lnTo>
                <a:lnTo>
                  <a:pt x="1665" y="948"/>
                </a:lnTo>
                <a:lnTo>
                  <a:pt x="1670" y="953"/>
                </a:lnTo>
                <a:lnTo>
                  <a:pt x="1670" y="958"/>
                </a:lnTo>
                <a:lnTo>
                  <a:pt x="1675" y="963"/>
                </a:lnTo>
                <a:lnTo>
                  <a:pt x="1680" y="968"/>
                </a:lnTo>
                <a:lnTo>
                  <a:pt x="1684" y="973"/>
                </a:lnTo>
                <a:lnTo>
                  <a:pt x="1689" y="978"/>
                </a:lnTo>
                <a:lnTo>
                  <a:pt x="1694" y="983"/>
                </a:lnTo>
                <a:lnTo>
                  <a:pt x="1699" y="987"/>
                </a:lnTo>
                <a:lnTo>
                  <a:pt x="1704" y="992"/>
                </a:lnTo>
                <a:lnTo>
                  <a:pt x="1709" y="997"/>
                </a:lnTo>
                <a:lnTo>
                  <a:pt x="1714" y="1002"/>
                </a:lnTo>
                <a:lnTo>
                  <a:pt x="1719" y="1007"/>
                </a:lnTo>
                <a:lnTo>
                  <a:pt x="1724" y="1012"/>
                </a:lnTo>
                <a:lnTo>
                  <a:pt x="1729" y="1017"/>
                </a:lnTo>
                <a:lnTo>
                  <a:pt x="1734" y="1022"/>
                </a:lnTo>
                <a:lnTo>
                  <a:pt x="1738" y="1027"/>
                </a:lnTo>
                <a:lnTo>
                  <a:pt x="1743" y="1032"/>
                </a:lnTo>
                <a:lnTo>
                  <a:pt x="1748" y="1037"/>
                </a:lnTo>
                <a:lnTo>
                  <a:pt x="1753" y="1042"/>
                </a:lnTo>
                <a:lnTo>
                  <a:pt x="1758" y="1046"/>
                </a:lnTo>
                <a:lnTo>
                  <a:pt x="1763" y="1051"/>
                </a:lnTo>
                <a:lnTo>
                  <a:pt x="1768" y="1056"/>
                </a:lnTo>
                <a:lnTo>
                  <a:pt x="1773" y="1061"/>
                </a:lnTo>
                <a:lnTo>
                  <a:pt x="1778" y="1066"/>
                </a:lnTo>
                <a:lnTo>
                  <a:pt x="1783" y="1071"/>
                </a:lnTo>
                <a:lnTo>
                  <a:pt x="1788" y="1076"/>
                </a:lnTo>
                <a:lnTo>
                  <a:pt x="1792" y="1081"/>
                </a:lnTo>
                <a:lnTo>
                  <a:pt x="1797" y="1081"/>
                </a:lnTo>
                <a:lnTo>
                  <a:pt x="1802" y="1086"/>
                </a:lnTo>
                <a:lnTo>
                  <a:pt x="1807" y="1091"/>
                </a:lnTo>
                <a:lnTo>
                  <a:pt x="1812" y="1096"/>
                </a:lnTo>
                <a:lnTo>
                  <a:pt x="1817" y="1100"/>
                </a:lnTo>
                <a:lnTo>
                  <a:pt x="1822" y="1105"/>
                </a:lnTo>
                <a:lnTo>
                  <a:pt x="1827" y="1110"/>
                </a:lnTo>
                <a:lnTo>
                  <a:pt x="1832" y="1115"/>
                </a:lnTo>
                <a:lnTo>
                  <a:pt x="1837" y="1120"/>
                </a:lnTo>
                <a:lnTo>
                  <a:pt x="1842" y="1120"/>
                </a:lnTo>
                <a:lnTo>
                  <a:pt x="1847" y="1125"/>
                </a:lnTo>
                <a:lnTo>
                  <a:pt x="1851" y="1130"/>
                </a:lnTo>
                <a:lnTo>
                  <a:pt x="1856" y="1135"/>
                </a:lnTo>
              </a:path>
            </a:pathLst>
          </a:custGeom>
          <a:noFill/>
          <a:ln w="38100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0" name="Line 28"/>
          <p:cNvSpPr>
            <a:spLocks noChangeShapeType="1"/>
          </p:cNvSpPr>
          <p:nvPr/>
        </p:nvSpPr>
        <p:spPr bwMode="auto">
          <a:xfrm flipH="1">
            <a:off x="2286000" y="3276600"/>
            <a:ext cx="609600" cy="1828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1" name="Text Box 32"/>
          <p:cNvSpPr txBox="1">
            <a:spLocks noChangeArrowheads="1"/>
          </p:cNvSpPr>
          <p:nvPr/>
        </p:nvSpPr>
        <p:spPr bwMode="auto">
          <a:xfrm>
            <a:off x="6200775" y="4311650"/>
            <a:ext cx="2638425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Metals are excellent reflectors at THz frequencies</a:t>
            </a:r>
          </a:p>
        </p:txBody>
      </p:sp>
      <p:pic>
        <p:nvPicPr>
          <p:cNvPr id="42002" name="Picture 4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455988"/>
            <a:ext cx="19923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152400" y="2514600"/>
            <a:ext cx="4800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Font typeface="Times" charset="0"/>
              <a:buNone/>
            </a:pPr>
            <a:r>
              <a:rPr lang="en-US" sz="1200" dirty="0" smtClean="0"/>
              <a:t>Courtesy of Qing </a:t>
            </a:r>
            <a:r>
              <a:rPr lang="en-US" sz="1200" dirty="0" err="1" smtClean="0"/>
              <a:t>Hu</a:t>
            </a:r>
            <a:r>
              <a:rPr lang="en-US" sz="1200" dirty="0" smtClean="0"/>
              <a:t>, </a:t>
            </a:r>
            <a:r>
              <a:rPr lang="en-US" sz="1200" dirty="0" smtClean="0">
                <a:hlinkClick r:id="rId12"/>
              </a:rPr>
              <a:t>Millimeter-wave and Terahertz Devices Group </a:t>
            </a:r>
            <a:r>
              <a:rPr lang="en-US" sz="1200" dirty="0" smtClean="0"/>
              <a:t>at MIT.  Used with permission.</a:t>
            </a:r>
            <a:endParaRPr lang="en-US" sz="1200" dirty="0">
              <a:cs typeface="Trebuchet M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1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ChangeArrowheads="1"/>
          </p:cNvSpPr>
          <p:nvPr/>
        </p:nvSpPr>
        <p:spPr bwMode="auto">
          <a:xfrm>
            <a:off x="3048000" y="1371600"/>
            <a:ext cx="2971800" cy="533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4" name="Rectangle 3"/>
          <p:cNvSpPr>
            <a:spLocks noChangeArrowheads="1"/>
          </p:cNvSpPr>
          <p:nvPr/>
        </p:nvSpPr>
        <p:spPr bwMode="auto">
          <a:xfrm>
            <a:off x="5943600" y="1371600"/>
            <a:ext cx="2971800" cy="533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Rectangle 6"/>
          <p:cNvSpPr>
            <a:spLocks noChangeArrowheads="1"/>
          </p:cNvSpPr>
          <p:nvPr/>
        </p:nvSpPr>
        <p:spPr bwMode="auto">
          <a:xfrm>
            <a:off x="552899" y="1389063"/>
            <a:ext cx="217239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5B98D2"/>
                </a:solidFill>
              </a:rPr>
              <a:t>WORK AND ENERGY</a:t>
            </a:r>
          </a:p>
        </p:txBody>
      </p:sp>
      <p:sp>
        <p:nvSpPr>
          <p:cNvPr id="44037" name="Rectangle 7"/>
          <p:cNvSpPr>
            <a:spLocks noChangeArrowheads="1"/>
          </p:cNvSpPr>
          <p:nvPr/>
        </p:nvSpPr>
        <p:spPr bwMode="auto">
          <a:xfrm>
            <a:off x="3531451" y="1401763"/>
            <a:ext cx="21446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5B98D2"/>
                </a:solidFill>
              </a:rPr>
              <a:t>ELECTRODYNAMICS</a:t>
            </a:r>
          </a:p>
        </p:txBody>
      </p:sp>
      <p:pic>
        <p:nvPicPr>
          <p:cNvPr id="243721" name="Picture 9" descr="go-car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7"/>
          <a:stretch>
            <a:fillRect/>
          </a:stretch>
        </p:blipFill>
        <p:spPr bwMode="auto">
          <a:xfrm>
            <a:off x="152400" y="1757363"/>
            <a:ext cx="29718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22" name="Picture 10" descr="MOTORDCIM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338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24" name="Picture 12" descr="monster64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6"/>
          <a:stretch>
            <a:fillRect/>
          </a:stretch>
        </p:blipFill>
        <p:spPr bwMode="auto">
          <a:xfrm>
            <a:off x="1295400" y="5334000"/>
            <a:ext cx="16367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821" name="Picture 109" descr="fish-reflection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124200" y="2057400"/>
            <a:ext cx="2819400" cy="200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114"/>
          <p:cNvGrpSpPr>
            <a:grpSpLocks/>
          </p:cNvGrpSpPr>
          <p:nvPr/>
        </p:nvGrpSpPr>
        <p:grpSpPr bwMode="auto">
          <a:xfrm>
            <a:off x="6226118" y="4343400"/>
            <a:ext cx="2911692" cy="1219200"/>
            <a:chOff x="4606" y="2974"/>
            <a:chExt cx="962" cy="726"/>
          </a:xfrm>
        </p:grpSpPr>
        <p:sp>
          <p:nvSpPr>
            <p:cNvPr id="44054" name="Rectangle 115"/>
            <p:cNvSpPr>
              <a:spLocks noChangeArrowheads="1"/>
            </p:cNvSpPr>
            <p:nvPr/>
          </p:nvSpPr>
          <p:spPr bwMode="auto">
            <a:xfrm>
              <a:off x="4607" y="3413"/>
              <a:ext cx="955" cy="287"/>
            </a:xfrm>
            <a:prstGeom prst="rect">
              <a:avLst/>
            </a:prstGeom>
            <a:gradFill rotWithShape="1">
              <a:gsLst>
                <a:gs pos="0">
                  <a:srgbClr val="C0FEF9"/>
                </a:gs>
                <a:gs pos="100000">
                  <a:srgbClr val="59767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miter lim="800000"/>
                  <a:headEnd len="sm" type="none" w="sm"/>
                  <a:tailEnd len="sm" type="none" w="sm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4055" name="Group 116"/>
            <p:cNvGrpSpPr>
              <a:grpSpLocks/>
            </p:cNvGrpSpPr>
            <p:nvPr/>
          </p:nvGrpSpPr>
          <p:grpSpPr bwMode="auto">
            <a:xfrm>
              <a:off x="5236" y="3404"/>
              <a:ext cx="318" cy="95"/>
              <a:chOff x="4464" y="1056"/>
              <a:chExt cx="624" cy="144"/>
            </a:xfrm>
          </p:grpSpPr>
          <p:sp>
            <p:nvSpPr>
              <p:cNvPr id="44070" name="Arc 117"/>
              <p:cNvSpPr>
                <a:spLocks/>
              </p:cNvSpPr>
              <p:nvPr/>
            </p:nvSpPr>
            <p:spPr bwMode="auto">
              <a:xfrm flipH="1" flipV="1">
                <a:off x="4464" y="1056"/>
                <a:ext cx="192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8575">
                    <a:solidFill>
                      <a:srgbClr val="000000"/>
                    </a:solidFill>
                    <a:round/>
                    <a:headEnd len="sm" type="none" w="sm"/>
                    <a:tailEnd len="sm" type="none" w="sm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1" name="Line 118"/>
              <p:cNvSpPr>
                <a:spLocks noChangeShapeType="1"/>
              </p:cNvSpPr>
              <p:nvPr/>
            </p:nvSpPr>
            <p:spPr bwMode="auto">
              <a:xfrm>
                <a:off x="4656" y="1200"/>
                <a:ext cx="432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rgbClr val="000000"/>
                    </a:solidFill>
                    <a:round/>
                    <a:headEnd len="sm" type="none" w="sm"/>
                    <a:tailEnd len="sm" type="none" w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056" name="Group 119"/>
            <p:cNvGrpSpPr>
              <a:grpSpLocks/>
            </p:cNvGrpSpPr>
            <p:nvPr/>
          </p:nvGrpSpPr>
          <p:grpSpPr bwMode="auto">
            <a:xfrm flipH="1">
              <a:off x="4610" y="3404"/>
              <a:ext cx="318" cy="95"/>
              <a:chOff x="4464" y="1056"/>
              <a:chExt cx="624" cy="144"/>
            </a:xfrm>
          </p:grpSpPr>
          <p:sp>
            <p:nvSpPr>
              <p:cNvPr id="44068" name="Arc 120"/>
              <p:cNvSpPr>
                <a:spLocks/>
              </p:cNvSpPr>
              <p:nvPr/>
            </p:nvSpPr>
            <p:spPr bwMode="auto">
              <a:xfrm flipH="1" flipV="1">
                <a:off x="4464" y="1056"/>
                <a:ext cx="192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8575">
                    <a:solidFill>
                      <a:srgbClr val="000000"/>
                    </a:solidFill>
                    <a:round/>
                    <a:headEnd len="sm" type="none" w="sm"/>
                    <a:tailEnd len="sm" type="none" w="sm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9" name="Line 121"/>
              <p:cNvSpPr>
                <a:spLocks noChangeShapeType="1"/>
              </p:cNvSpPr>
              <p:nvPr/>
            </p:nvSpPr>
            <p:spPr bwMode="auto">
              <a:xfrm>
                <a:off x="4656" y="1200"/>
                <a:ext cx="432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rgbClr val="000000"/>
                    </a:solidFill>
                    <a:round/>
                    <a:headEnd len="sm" type="none" w="sm"/>
                    <a:tailEnd len="sm" type="none" w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057" name="Rectangle 122"/>
            <p:cNvSpPr>
              <a:spLocks noChangeArrowheads="1"/>
            </p:cNvSpPr>
            <p:nvPr/>
          </p:nvSpPr>
          <p:spPr bwMode="auto">
            <a:xfrm>
              <a:off x="4876" y="3261"/>
              <a:ext cx="417" cy="115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miter lim="800000"/>
                  <a:headEnd len="sm" type="none" w="sm"/>
                  <a:tailEnd len="sm" type="none" w="sm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8" name="Rectangle 123"/>
            <p:cNvSpPr>
              <a:spLocks noChangeArrowheads="1"/>
            </p:cNvSpPr>
            <p:nvPr/>
          </p:nvSpPr>
          <p:spPr bwMode="auto">
            <a:xfrm>
              <a:off x="4876" y="3089"/>
              <a:ext cx="417" cy="133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miter lim="800000"/>
                  <a:headEnd len="sm" type="none" w="sm"/>
                  <a:tailEnd len="sm" type="none" w="sm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9" name="Line 124"/>
            <p:cNvSpPr>
              <a:spLocks noChangeShapeType="1"/>
            </p:cNvSpPr>
            <p:nvPr/>
          </p:nvSpPr>
          <p:spPr bwMode="auto">
            <a:xfrm>
              <a:off x="4706" y="3299"/>
              <a:ext cx="0" cy="11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oval" w="sm" len="sm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0" name="Line 125"/>
            <p:cNvSpPr>
              <a:spLocks noChangeShapeType="1"/>
            </p:cNvSpPr>
            <p:nvPr/>
          </p:nvSpPr>
          <p:spPr bwMode="auto">
            <a:xfrm>
              <a:off x="5439" y="3299"/>
              <a:ext cx="0" cy="11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oval" w="sm" len="sm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1" name="Line 126"/>
            <p:cNvSpPr>
              <a:spLocks noChangeShapeType="1"/>
            </p:cNvSpPr>
            <p:nvPr/>
          </p:nvSpPr>
          <p:spPr bwMode="auto">
            <a:xfrm>
              <a:off x="5072" y="2974"/>
              <a:ext cx="0" cy="11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oval" w="sm" len="sm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2" name="Oval 127"/>
            <p:cNvSpPr>
              <a:spLocks noChangeArrowheads="1"/>
            </p:cNvSpPr>
            <p:nvPr/>
          </p:nvSpPr>
          <p:spPr bwMode="auto">
            <a:xfrm>
              <a:off x="5217" y="3302"/>
              <a:ext cx="41" cy="38"/>
            </a:xfrm>
            <a:prstGeom prst="ellipse">
              <a:avLst/>
            </a:prstGeom>
            <a:solidFill>
              <a:srgbClr val="333333"/>
            </a:solidFill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3" name="Rectangle 128"/>
            <p:cNvSpPr>
              <a:spLocks noChangeArrowheads="1"/>
            </p:cNvSpPr>
            <p:nvPr/>
          </p:nvSpPr>
          <p:spPr bwMode="auto">
            <a:xfrm>
              <a:off x="4606" y="3407"/>
              <a:ext cx="236" cy="9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4" name="Rectangle 129"/>
            <p:cNvSpPr>
              <a:spLocks noChangeArrowheads="1"/>
            </p:cNvSpPr>
            <p:nvPr/>
          </p:nvSpPr>
          <p:spPr bwMode="auto">
            <a:xfrm>
              <a:off x="5321" y="3407"/>
              <a:ext cx="247" cy="9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5" name="Oval 130"/>
            <p:cNvSpPr>
              <a:spLocks noChangeArrowheads="1"/>
            </p:cNvSpPr>
            <p:nvPr/>
          </p:nvSpPr>
          <p:spPr bwMode="auto">
            <a:xfrm>
              <a:off x="5118" y="3302"/>
              <a:ext cx="41" cy="38"/>
            </a:xfrm>
            <a:prstGeom prst="ellipse">
              <a:avLst/>
            </a:prstGeom>
            <a:solidFill>
              <a:srgbClr val="333333"/>
            </a:solidFill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6" name="Oval 131"/>
            <p:cNvSpPr>
              <a:spLocks noChangeArrowheads="1"/>
            </p:cNvSpPr>
            <p:nvPr/>
          </p:nvSpPr>
          <p:spPr bwMode="auto">
            <a:xfrm>
              <a:off x="5019" y="3302"/>
              <a:ext cx="41" cy="38"/>
            </a:xfrm>
            <a:prstGeom prst="ellipse">
              <a:avLst/>
            </a:prstGeom>
            <a:solidFill>
              <a:srgbClr val="333333"/>
            </a:solidFill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7" name="Oval 132"/>
            <p:cNvSpPr>
              <a:spLocks noChangeArrowheads="1"/>
            </p:cNvSpPr>
            <p:nvPr/>
          </p:nvSpPr>
          <p:spPr bwMode="auto">
            <a:xfrm>
              <a:off x="4920" y="3302"/>
              <a:ext cx="41" cy="38"/>
            </a:xfrm>
            <a:prstGeom prst="ellipse">
              <a:avLst/>
            </a:prstGeom>
            <a:solidFill>
              <a:srgbClr val="333333"/>
            </a:solidFill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053" name="Rectangle 5"/>
          <p:cNvSpPr>
            <a:spLocks noChangeArrowheads="1"/>
          </p:cNvSpPr>
          <p:nvPr/>
        </p:nvSpPr>
        <p:spPr bwMode="auto">
          <a:xfrm>
            <a:off x="228600" y="296863"/>
            <a:ext cx="8763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>
              <a:tabLst>
                <a:tab pos="182563" algn="l"/>
              </a:tabLst>
            </a:pPr>
            <a:r>
              <a:rPr lang="en-US" sz="2000" i="1" u="sng"/>
              <a:t>6.007 – Applied E&amp;M – From Motors to Lasers</a:t>
            </a:r>
          </a:p>
          <a:p>
            <a:pPr>
              <a:tabLst>
                <a:tab pos="182563" algn="l"/>
              </a:tabLst>
            </a:pPr>
            <a:endParaRPr lang="en-US" sz="1200"/>
          </a:p>
          <a:p>
            <a:pPr>
              <a:tabLst>
                <a:tab pos="182563" algn="l"/>
              </a:tabLst>
            </a:pPr>
            <a:r>
              <a:rPr lang="en-US" sz="1600" b="1"/>
              <a:t>The course encompassed THREE THEMES with FIVE </a:t>
            </a:r>
            <a:r>
              <a:rPr lang="en-US"/>
              <a:t>related</a:t>
            </a:r>
            <a:r>
              <a:rPr lang="en-US" sz="1600" b="1"/>
              <a:t> LABS</a:t>
            </a:r>
            <a:endParaRPr lang="en-US" sz="1600"/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7000" y="1828800"/>
            <a:ext cx="2209800" cy="1600200"/>
          </a:xfrm>
          <a:prstGeom prst="rect">
            <a:avLst/>
          </a:prstGeom>
        </p:spPr>
      </p:pic>
      <p:sp>
        <p:nvSpPr>
          <p:cNvPr id="44038" name="Rectangle 8"/>
          <p:cNvSpPr>
            <a:spLocks noChangeArrowheads="1"/>
          </p:cNvSpPr>
          <p:nvPr/>
        </p:nvSpPr>
        <p:spPr bwMode="auto">
          <a:xfrm>
            <a:off x="6335545" y="1406351"/>
            <a:ext cx="246413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5B98D2"/>
                </a:solidFill>
              </a:rPr>
              <a:t>QUANTUM MECHANICS</a:t>
            </a:r>
          </a:p>
        </p:txBody>
      </p:sp>
      <p:pic>
        <p:nvPicPr>
          <p:cNvPr id="132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343400"/>
            <a:ext cx="2686226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3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3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3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ChangeArrowheads="1"/>
          </p:cNvSpPr>
          <p:nvPr/>
        </p:nvSpPr>
        <p:spPr bwMode="auto">
          <a:xfrm>
            <a:off x="3048000" y="1219200"/>
            <a:ext cx="2971800" cy="548640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6019800" y="1219200"/>
            <a:ext cx="2971800" cy="5486400"/>
          </a:xfrm>
          <a:prstGeom prst="rect">
            <a:avLst/>
          </a:prstGeom>
          <a:solidFill>
            <a:srgbClr val="F2F2F2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52400" y="1219200"/>
            <a:ext cx="2971800" cy="5486400"/>
          </a:xfrm>
          <a:prstGeom prst="rect">
            <a:avLst/>
          </a:prstGeom>
          <a:solidFill>
            <a:srgbClr val="F2F2F2"/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0" name="Rectangle 5"/>
          <p:cNvSpPr>
            <a:spLocks noChangeArrowheads="1"/>
          </p:cNvSpPr>
          <p:nvPr/>
        </p:nvSpPr>
        <p:spPr bwMode="auto">
          <a:xfrm>
            <a:off x="228600" y="296863"/>
            <a:ext cx="8763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>
              <a:tabLst>
                <a:tab pos="182563" algn="l"/>
              </a:tabLst>
            </a:pPr>
            <a:r>
              <a:rPr lang="en-US" sz="2000" i="1" u="sng"/>
              <a:t>6.007 – Applied E&amp;M – From Motors to Lasers</a:t>
            </a:r>
          </a:p>
          <a:p>
            <a:pPr>
              <a:tabLst>
                <a:tab pos="182563" algn="l"/>
              </a:tabLst>
            </a:pPr>
            <a:endParaRPr lang="en-US" sz="1200"/>
          </a:p>
          <a:p>
            <a:pPr>
              <a:tabLst>
                <a:tab pos="182563" algn="l"/>
              </a:tabLst>
            </a:pPr>
            <a:r>
              <a:rPr lang="en-US" sz="1600" b="1"/>
              <a:t>The course encompassed THREE THEMES with FIVE </a:t>
            </a:r>
            <a:r>
              <a:rPr lang="en-US"/>
              <a:t>related</a:t>
            </a:r>
            <a:r>
              <a:rPr lang="en-US" sz="1600" b="1"/>
              <a:t> LABS</a:t>
            </a:r>
            <a:endParaRPr lang="en-US" sz="1600"/>
          </a:p>
        </p:txBody>
      </p:sp>
      <p:sp>
        <p:nvSpPr>
          <p:cNvPr id="244742" name="Rectangle 6"/>
          <p:cNvSpPr>
            <a:spLocks noChangeArrowheads="1"/>
          </p:cNvSpPr>
          <p:nvPr/>
        </p:nvSpPr>
        <p:spPr bwMode="auto">
          <a:xfrm>
            <a:off x="6096000" y="914400"/>
            <a:ext cx="2968625" cy="629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176213" indent="-176213">
              <a:tabLst>
                <a:tab pos="182563" algn="l"/>
              </a:tabLst>
            </a:pPr>
            <a:endParaRPr lang="en-US" dirty="0">
              <a:solidFill>
                <a:srgbClr val="CC0000"/>
              </a:solidFill>
            </a:endParaRPr>
          </a:p>
          <a:p>
            <a:pPr marL="176213" indent="-176213">
              <a:tabLst>
                <a:tab pos="182563" algn="l"/>
              </a:tabLst>
            </a:pPr>
            <a:r>
              <a:rPr lang="en-US" u="sng" dirty="0"/>
              <a:t>MEASUREMENT AND UNCERTAINTY </a:t>
            </a:r>
            <a:endParaRPr lang="en-US" dirty="0"/>
          </a:p>
          <a:p>
            <a:pPr marL="176213" indent="-176213">
              <a:tabLst>
                <a:tab pos="182563" algn="l"/>
              </a:tabLst>
            </a:pPr>
            <a:r>
              <a:rPr lang="en-US" dirty="0"/>
              <a:t>- Photon Momentum</a:t>
            </a:r>
          </a:p>
          <a:p>
            <a:pPr marL="176213" indent="-176213">
              <a:tabLst>
                <a:tab pos="182563" algn="l"/>
              </a:tabLst>
            </a:pPr>
            <a:r>
              <a:rPr lang="en-US" dirty="0"/>
              <a:t>- Heisenberg Microscope</a:t>
            </a:r>
          </a:p>
          <a:p>
            <a:pPr marL="176213" indent="-176213">
              <a:tabLst>
                <a:tab pos="182563" algn="l"/>
              </a:tabLst>
            </a:pPr>
            <a:endParaRPr lang="en-US" u="sng" dirty="0"/>
          </a:p>
          <a:p>
            <a:pPr marL="176213" indent="-176213">
              <a:tabLst>
                <a:tab pos="182563" algn="l"/>
              </a:tabLst>
            </a:pPr>
            <a:r>
              <a:rPr lang="en-US" u="sng" dirty="0"/>
              <a:t>ELECTRON EIGENSTATES</a:t>
            </a:r>
            <a:endParaRPr lang="en-US" dirty="0"/>
          </a:p>
          <a:p>
            <a:pPr marL="176213" indent="-176213">
              <a:tabLst>
                <a:tab pos="182563" algn="l"/>
              </a:tabLst>
            </a:pPr>
            <a:r>
              <a:rPr lang="en-US" dirty="0"/>
              <a:t>- Calculating </a:t>
            </a:r>
            <a:r>
              <a:rPr lang="en-US" dirty="0" err="1"/>
              <a:t>Wavefunctions</a:t>
            </a:r>
            <a:endParaRPr lang="en-US" dirty="0"/>
          </a:p>
          <a:p>
            <a:pPr marL="176213" indent="-176213">
              <a:buFontTx/>
              <a:buChar char="-"/>
              <a:tabLst>
                <a:tab pos="182563" algn="l"/>
              </a:tabLst>
            </a:pPr>
            <a:r>
              <a:rPr lang="en-US" dirty="0"/>
              <a:t>Particle in a Box </a:t>
            </a:r>
          </a:p>
          <a:p>
            <a:pPr marL="176213" indent="-176213">
              <a:tabLst>
                <a:tab pos="182563" algn="l"/>
              </a:tabLst>
            </a:pPr>
            <a:r>
              <a:rPr lang="en-US" dirty="0"/>
              <a:t>- Atoms and Quantum Dots</a:t>
            </a:r>
          </a:p>
          <a:p>
            <a:pPr marL="176213" indent="-176213">
              <a:tabLst>
                <a:tab pos="182563" algn="l"/>
              </a:tabLst>
            </a:pPr>
            <a:endParaRPr lang="en-US" u="sng" dirty="0"/>
          </a:p>
          <a:p>
            <a:pPr marL="176213" indent="-176213">
              <a:tabLst>
                <a:tab pos="182563" algn="l"/>
              </a:tabLst>
            </a:pPr>
            <a:r>
              <a:rPr lang="en-US" u="sng" dirty="0"/>
              <a:t>QUANTUM ELECTRONICS </a:t>
            </a:r>
          </a:p>
          <a:p>
            <a:pPr marL="176213" indent="-176213">
              <a:tabLst>
                <a:tab pos="182563" algn="l"/>
              </a:tabLst>
            </a:pPr>
            <a:r>
              <a:rPr lang="en-US" dirty="0"/>
              <a:t>- Tunneling (STM, Flash)</a:t>
            </a:r>
          </a:p>
          <a:p>
            <a:pPr marL="176213" indent="-176213">
              <a:buFontTx/>
              <a:buChar char="-"/>
              <a:tabLst>
                <a:tab pos="182563" algn="l"/>
              </a:tabLst>
            </a:pPr>
            <a:r>
              <a:rPr lang="en-US" dirty="0"/>
              <a:t>Energy Bands/  Conduction </a:t>
            </a:r>
          </a:p>
          <a:p>
            <a:pPr marL="176213" indent="-176213">
              <a:tabLst>
                <a:tab pos="182563" algn="l"/>
              </a:tabLst>
            </a:pPr>
            <a:r>
              <a:rPr lang="en-US" dirty="0"/>
              <a:t>- Energy Band Transitions</a:t>
            </a:r>
          </a:p>
          <a:p>
            <a:pPr marL="176213" indent="-176213">
              <a:buFontTx/>
              <a:buChar char="-"/>
              <a:tabLst>
                <a:tab pos="182563" algn="l"/>
              </a:tabLst>
            </a:pPr>
            <a:r>
              <a:rPr lang="en-US" dirty="0" err="1"/>
              <a:t>Photodetectors</a:t>
            </a:r>
            <a:r>
              <a:rPr lang="en-US" dirty="0"/>
              <a:t>, Solar Cell</a:t>
            </a:r>
          </a:p>
          <a:p>
            <a:pPr marL="176213" indent="-176213">
              <a:buFontTx/>
              <a:buChar char="-"/>
              <a:tabLst>
                <a:tab pos="182563" algn="l"/>
              </a:tabLst>
            </a:pPr>
            <a:r>
              <a:rPr lang="en-US" dirty="0"/>
              <a:t>LED and Lasers</a:t>
            </a:r>
          </a:p>
          <a:p>
            <a:pPr marL="176213" indent="-176213">
              <a:tabLst>
                <a:tab pos="182563" algn="l"/>
              </a:tabLst>
            </a:pPr>
            <a:r>
              <a:rPr lang="en-US" sz="1600" dirty="0">
                <a:solidFill>
                  <a:srgbClr val="5B98D2"/>
                </a:solidFill>
              </a:rPr>
              <a:t>•• LAB •• </a:t>
            </a:r>
            <a:br>
              <a:rPr lang="en-US" sz="1600" dirty="0">
                <a:solidFill>
                  <a:srgbClr val="5B98D2"/>
                </a:solidFill>
              </a:rPr>
            </a:br>
            <a:r>
              <a:rPr lang="en-US" sz="1600" dirty="0">
                <a:solidFill>
                  <a:srgbClr val="5B98D2"/>
                </a:solidFill>
              </a:rPr>
              <a:t>TUNNELING TOUCHPAD</a:t>
            </a:r>
          </a:p>
        </p:txBody>
      </p:sp>
      <p:sp>
        <p:nvSpPr>
          <p:cNvPr id="244743" name="Rectangle 7"/>
          <p:cNvSpPr>
            <a:spLocks noChangeArrowheads="1"/>
          </p:cNvSpPr>
          <p:nvPr/>
        </p:nvSpPr>
        <p:spPr bwMode="auto">
          <a:xfrm>
            <a:off x="228600" y="1320800"/>
            <a:ext cx="2895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228600" indent="-228600">
              <a:tabLst>
                <a:tab pos="228600" algn="l"/>
              </a:tabLst>
            </a:pPr>
            <a:endParaRPr lang="en-US" dirty="0"/>
          </a:p>
          <a:p>
            <a:pPr marL="228600" indent="-228600">
              <a:tabLst>
                <a:tab pos="228600" algn="l"/>
              </a:tabLst>
            </a:pPr>
            <a:r>
              <a:rPr lang="en-US" u="sng" dirty="0"/>
              <a:t>ENERGY CONVERSION and STORAGE</a:t>
            </a:r>
            <a:endParaRPr lang="en-US" dirty="0"/>
          </a:p>
          <a:p>
            <a:pPr marL="228600" indent="-228600">
              <a:tabLst>
                <a:tab pos="228600" algn="l"/>
              </a:tabLst>
            </a:pPr>
            <a:r>
              <a:rPr lang="en-US" dirty="0"/>
              <a:t>- Energy Conservation</a:t>
            </a:r>
          </a:p>
          <a:p>
            <a:pPr marL="228600" indent="-228600">
              <a:tabLst>
                <a:tab pos="228600" algn="l"/>
              </a:tabLst>
            </a:pPr>
            <a:r>
              <a:rPr lang="en-US" dirty="0"/>
              <a:t>- Across and Through Vars.</a:t>
            </a:r>
          </a:p>
          <a:p>
            <a:pPr marL="228600" indent="-228600">
              <a:tabLst>
                <a:tab pos="228600" algn="l"/>
              </a:tabLst>
            </a:pPr>
            <a:r>
              <a:rPr lang="en-US" dirty="0"/>
              <a:t>- Energy Storage</a:t>
            </a:r>
            <a:endParaRPr lang="en-US" u="sng" dirty="0"/>
          </a:p>
          <a:p>
            <a:pPr marL="228600" indent="-228600">
              <a:tabLst>
                <a:tab pos="228600" algn="l"/>
              </a:tabLst>
            </a:pPr>
            <a:r>
              <a:rPr lang="en-US" sz="1600" dirty="0">
                <a:solidFill>
                  <a:srgbClr val="5B98D2"/>
                </a:solidFill>
              </a:rPr>
              <a:t>•• LAB: MOTORS ••</a:t>
            </a:r>
          </a:p>
          <a:p>
            <a:pPr marL="228600" indent="-228600">
              <a:tabLst>
                <a:tab pos="228600" algn="l"/>
              </a:tabLst>
            </a:pPr>
            <a:endParaRPr lang="en-US" u="sng" dirty="0"/>
          </a:p>
          <a:p>
            <a:pPr marL="228600" indent="-228600">
              <a:tabLst>
                <a:tab pos="228600" algn="l"/>
              </a:tabLst>
            </a:pPr>
            <a:r>
              <a:rPr lang="en-US" u="sng" dirty="0"/>
              <a:t>ENERGY/POWER/WORK in </a:t>
            </a:r>
            <a:br>
              <a:rPr lang="en-US" u="sng" dirty="0"/>
            </a:br>
            <a:r>
              <a:rPr lang="en-US" u="sng" dirty="0"/>
              <a:t>BASIC CIRCUIT ELEMENTS </a:t>
            </a:r>
            <a:endParaRPr lang="en-US" dirty="0"/>
          </a:p>
          <a:p>
            <a:pPr marL="228600" indent="-228600">
              <a:tabLst>
                <a:tab pos="228600" algn="l"/>
              </a:tabLst>
            </a:pPr>
            <a:r>
              <a:rPr lang="en-US" dirty="0"/>
              <a:t>- Electric/</a:t>
            </a:r>
            <a:r>
              <a:rPr lang="en-US" dirty="0" err="1"/>
              <a:t>Magnt</a:t>
            </a:r>
            <a:r>
              <a:rPr lang="en-US" dirty="0"/>
              <a:t> Materials</a:t>
            </a:r>
          </a:p>
          <a:p>
            <a:pPr marL="228600" indent="-228600">
              <a:tabLst>
                <a:tab pos="228600" algn="l"/>
              </a:tabLst>
            </a:pPr>
            <a:r>
              <a:rPr lang="en-US" dirty="0"/>
              <a:t>- Energy Method for Motors</a:t>
            </a:r>
          </a:p>
          <a:p>
            <a:pPr marL="228600" indent="-228600">
              <a:tabLst>
                <a:tab pos="228600" algn="l"/>
              </a:tabLst>
            </a:pPr>
            <a:r>
              <a:rPr lang="en-US" dirty="0"/>
              <a:t>- </a:t>
            </a:r>
            <a:r>
              <a:rPr lang="en-US" dirty="0" err="1"/>
              <a:t>Magnetostatic</a:t>
            </a:r>
            <a:r>
              <a:rPr lang="en-US" dirty="0"/>
              <a:t> / Electrostatic Machines</a:t>
            </a:r>
          </a:p>
          <a:p>
            <a:pPr marL="228600" indent="-228600">
              <a:tabLst>
                <a:tab pos="228600" algn="l"/>
              </a:tabLst>
            </a:pPr>
            <a:r>
              <a:rPr lang="en-US" dirty="0"/>
              <a:t>- Micro-Electro Machines</a:t>
            </a:r>
          </a:p>
          <a:p>
            <a:pPr marL="228600" indent="-228600">
              <a:tabLst>
                <a:tab pos="228600" algn="l"/>
              </a:tabLst>
            </a:pPr>
            <a:r>
              <a:rPr lang="en-US" sz="1600" dirty="0">
                <a:solidFill>
                  <a:srgbClr val="5B98D2"/>
                </a:solidFill>
              </a:rPr>
              <a:t>•• LAB: COIL GUN ••</a:t>
            </a:r>
          </a:p>
          <a:p>
            <a:pPr marL="228600" indent="-228600">
              <a:tabLst>
                <a:tab pos="228600" algn="l"/>
              </a:tabLst>
            </a:pPr>
            <a:endParaRPr lang="en-US" dirty="0"/>
          </a:p>
          <a:p>
            <a:pPr marL="228600" indent="-228600">
              <a:tabLst>
                <a:tab pos="228600" algn="l"/>
              </a:tabLst>
            </a:pPr>
            <a:r>
              <a:rPr lang="en-US" dirty="0"/>
              <a:t>- Limits of Statics</a:t>
            </a:r>
          </a:p>
        </p:txBody>
      </p:sp>
      <p:sp>
        <p:nvSpPr>
          <p:cNvPr id="244744" name="Rectangle 8"/>
          <p:cNvSpPr>
            <a:spLocks noChangeArrowheads="1"/>
          </p:cNvSpPr>
          <p:nvPr/>
        </p:nvSpPr>
        <p:spPr bwMode="auto">
          <a:xfrm>
            <a:off x="3200400" y="762000"/>
            <a:ext cx="28162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90000"/>
              </a:lnSpc>
              <a:tabLst>
                <a:tab pos="182563" algn="l"/>
              </a:tabLst>
            </a:pPr>
            <a:endParaRPr lang="en-US" dirty="0">
              <a:solidFill>
                <a:srgbClr val="CC0000"/>
              </a:solidFill>
            </a:endParaRPr>
          </a:p>
          <a:p>
            <a:pPr>
              <a:lnSpc>
                <a:spcPct val="90000"/>
              </a:lnSpc>
              <a:tabLst>
                <a:tab pos="182563" algn="l"/>
              </a:tabLst>
            </a:pPr>
            <a:r>
              <a:rPr lang="en-US" u="sng" dirty="0"/>
              <a:t>EM WAVES</a:t>
            </a:r>
            <a:endParaRPr lang="en-US" dirty="0"/>
          </a:p>
          <a:p>
            <a:pPr>
              <a:lnSpc>
                <a:spcPct val="90000"/>
              </a:lnSpc>
              <a:buFontTx/>
              <a:buChar char="-"/>
              <a:tabLst>
                <a:tab pos="182563" algn="l"/>
              </a:tabLst>
            </a:pPr>
            <a:r>
              <a:rPr lang="en-US" dirty="0"/>
              <a:t> Wave Equation </a:t>
            </a:r>
          </a:p>
          <a:p>
            <a:pPr>
              <a:lnSpc>
                <a:spcPct val="90000"/>
              </a:lnSpc>
              <a:tabLst>
                <a:tab pos="182563" algn="l"/>
              </a:tabLst>
            </a:pPr>
            <a:r>
              <a:rPr lang="en-US" dirty="0"/>
              <a:t>- Energy in the EM Waves</a:t>
            </a:r>
          </a:p>
          <a:p>
            <a:pPr>
              <a:lnSpc>
                <a:spcPct val="90000"/>
              </a:lnSpc>
              <a:buFontTx/>
              <a:buChar char="-"/>
              <a:tabLst>
                <a:tab pos="182563" algn="l"/>
              </a:tabLst>
            </a:pPr>
            <a:r>
              <a:rPr lang="en-US" dirty="0"/>
              <a:t> Polarized Light</a:t>
            </a:r>
          </a:p>
          <a:p>
            <a:pPr>
              <a:lnSpc>
                <a:spcPct val="90000"/>
              </a:lnSpc>
              <a:buFontTx/>
              <a:buChar char="-"/>
              <a:tabLst>
                <a:tab pos="182563" algn="l"/>
              </a:tabLst>
            </a:pPr>
            <a:endParaRPr lang="en-US" dirty="0"/>
          </a:p>
          <a:p>
            <a:pPr>
              <a:lnSpc>
                <a:spcPct val="90000"/>
              </a:lnSpc>
              <a:tabLst>
                <a:tab pos="182563" algn="l"/>
              </a:tabLst>
            </a:pPr>
            <a:r>
              <a:rPr lang="en-US" u="sng" dirty="0"/>
              <a:t>MATERIALS RESPONSE</a:t>
            </a:r>
            <a:endParaRPr lang="en-US" dirty="0"/>
          </a:p>
          <a:p>
            <a:pPr>
              <a:lnSpc>
                <a:spcPct val="90000"/>
              </a:lnSpc>
              <a:tabLst>
                <a:tab pos="182563" algn="l"/>
              </a:tabLst>
            </a:pPr>
            <a:r>
              <a:rPr lang="en-US" dirty="0"/>
              <a:t>- Lorentz Oscillator</a:t>
            </a:r>
          </a:p>
          <a:p>
            <a:pPr>
              <a:lnSpc>
                <a:spcPct val="90000"/>
              </a:lnSpc>
              <a:tabLst>
                <a:tab pos="182563" algn="l"/>
              </a:tabLst>
            </a:pPr>
            <a:r>
              <a:rPr lang="en-US" dirty="0"/>
              <a:t>- Reflection, Absorption</a:t>
            </a:r>
          </a:p>
          <a:p>
            <a:pPr>
              <a:lnSpc>
                <a:spcPct val="90000"/>
              </a:lnSpc>
              <a:tabLst>
                <a:tab pos="182563" algn="l"/>
              </a:tabLst>
            </a:pPr>
            <a:r>
              <a:rPr lang="en-US" dirty="0"/>
              <a:t>- Complex Refractive Index </a:t>
            </a:r>
          </a:p>
          <a:p>
            <a:pPr>
              <a:lnSpc>
                <a:spcPct val="90000"/>
              </a:lnSpc>
              <a:tabLst>
                <a:tab pos="182563" algn="l"/>
              </a:tabLst>
            </a:pPr>
            <a:r>
              <a:rPr lang="en-US" dirty="0"/>
              <a:t>- Evanescent Waves</a:t>
            </a:r>
          </a:p>
          <a:p>
            <a:pPr>
              <a:lnSpc>
                <a:spcPct val="90000"/>
              </a:lnSpc>
              <a:tabLst>
                <a:tab pos="182563" algn="l"/>
              </a:tabLst>
            </a:pPr>
            <a:r>
              <a:rPr lang="en-US" sz="1600" dirty="0">
                <a:solidFill>
                  <a:srgbClr val="5B98D2"/>
                </a:solidFill>
              </a:rPr>
              <a:t>•• LAB •• </a:t>
            </a:r>
            <a:br>
              <a:rPr lang="en-US" sz="1600" dirty="0">
                <a:solidFill>
                  <a:srgbClr val="5B98D2"/>
                </a:solidFill>
              </a:rPr>
            </a:br>
            <a:r>
              <a:rPr lang="en-US" sz="1600" dirty="0">
                <a:solidFill>
                  <a:srgbClr val="5B98D2"/>
                </a:solidFill>
              </a:rPr>
              <a:t>LIQUID CRYSTAL DISPLAY</a:t>
            </a:r>
          </a:p>
          <a:p>
            <a:pPr>
              <a:lnSpc>
                <a:spcPct val="90000"/>
              </a:lnSpc>
              <a:tabLst>
                <a:tab pos="182563" algn="l"/>
              </a:tabLst>
            </a:pPr>
            <a:endParaRPr lang="en-US" dirty="0"/>
          </a:p>
          <a:p>
            <a:pPr>
              <a:lnSpc>
                <a:spcPct val="90000"/>
              </a:lnSpc>
              <a:tabLst>
                <a:tab pos="182563" algn="l"/>
              </a:tabLst>
            </a:pPr>
            <a:r>
              <a:rPr lang="en-US" u="sng" dirty="0"/>
              <a:t>DEVICES AND PHYSICS</a:t>
            </a:r>
            <a:endParaRPr lang="en-US" dirty="0"/>
          </a:p>
          <a:p>
            <a:pPr>
              <a:lnSpc>
                <a:spcPct val="90000"/>
              </a:lnSpc>
              <a:buFontTx/>
              <a:buChar char="-"/>
              <a:tabLst>
                <a:tab pos="182563" algn="l"/>
              </a:tabLst>
            </a:pPr>
            <a:r>
              <a:rPr lang="en-US" dirty="0"/>
              <a:t> Polarizers/Birefringence </a:t>
            </a:r>
          </a:p>
          <a:p>
            <a:pPr>
              <a:lnSpc>
                <a:spcPct val="90000"/>
              </a:lnSpc>
              <a:tabLst>
                <a:tab pos="182563" algn="l"/>
              </a:tabLst>
            </a:pPr>
            <a:r>
              <a:rPr lang="en-US" sz="1600" dirty="0">
                <a:solidFill>
                  <a:srgbClr val="5B98D2"/>
                </a:solidFill>
              </a:rPr>
              <a:t>•• LAB: FIBEROPTICS •• </a:t>
            </a:r>
            <a:r>
              <a:rPr lang="en-US" sz="1600" dirty="0"/>
              <a:t/>
            </a:r>
            <a:br>
              <a:rPr lang="en-US" sz="1600" dirty="0"/>
            </a:br>
            <a:endParaRPr lang="en-US" dirty="0"/>
          </a:p>
          <a:p>
            <a:pPr>
              <a:lnSpc>
                <a:spcPct val="90000"/>
              </a:lnSpc>
              <a:tabLst>
                <a:tab pos="182563" algn="l"/>
              </a:tabLst>
            </a:pPr>
            <a:r>
              <a:rPr lang="en-US" dirty="0"/>
              <a:t>- Photon as a </a:t>
            </a:r>
            <a:br>
              <a:rPr lang="en-US" dirty="0"/>
            </a:br>
            <a:r>
              <a:rPr lang="en-US" dirty="0"/>
              <a:t>    Quantum of Energy</a:t>
            </a:r>
          </a:p>
        </p:txBody>
      </p:sp>
      <p:sp>
        <p:nvSpPr>
          <p:cNvPr id="45064" name="Rectangle 9"/>
          <p:cNvSpPr>
            <a:spLocks noChangeArrowheads="1"/>
          </p:cNvSpPr>
          <p:nvPr/>
        </p:nvSpPr>
        <p:spPr bwMode="auto">
          <a:xfrm>
            <a:off x="565599" y="1223963"/>
            <a:ext cx="217239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5B98D2"/>
                </a:solidFill>
              </a:rPr>
              <a:t>WORK AND ENERGY</a:t>
            </a:r>
          </a:p>
        </p:txBody>
      </p:sp>
      <p:sp>
        <p:nvSpPr>
          <p:cNvPr id="45065" name="Rectangle 10"/>
          <p:cNvSpPr>
            <a:spLocks noChangeArrowheads="1"/>
          </p:cNvSpPr>
          <p:nvPr/>
        </p:nvSpPr>
        <p:spPr bwMode="auto">
          <a:xfrm>
            <a:off x="3544151" y="1249363"/>
            <a:ext cx="21446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5B98D2"/>
                </a:solidFill>
              </a:rPr>
              <a:t>ELECTRODYNAMICS</a:t>
            </a:r>
          </a:p>
        </p:txBody>
      </p:sp>
      <p:sp>
        <p:nvSpPr>
          <p:cNvPr id="45066" name="Rectangle 11"/>
          <p:cNvSpPr>
            <a:spLocks noChangeArrowheads="1"/>
          </p:cNvSpPr>
          <p:nvPr/>
        </p:nvSpPr>
        <p:spPr bwMode="auto">
          <a:xfrm>
            <a:off x="6464132" y="1249363"/>
            <a:ext cx="246413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5B98D2"/>
                </a:solidFill>
              </a:rPr>
              <a:t>QUANTUM MECHANICS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4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4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42" grpId="0"/>
      <p:bldP spid="244743" grpId="0"/>
      <p:bldP spid="2447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14400" y="838200"/>
            <a:ext cx="14573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MIT </a:t>
            </a:r>
            <a:r>
              <a:rPr lang="en-US" sz="1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OpenCourseWare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14400" y="990600"/>
            <a:ext cx="1219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  <a:hlinkClick r:id="rId2"/>
              </a:rPr>
              <a:t>http://ocw.mit.edu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914400" y="1905000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6.007 Electromagnetic Energy: From Motors to Lasers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914400" y="2133600"/>
            <a:ext cx="8715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Spring 2011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914400" y="3124200"/>
            <a:ext cx="5562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For information about citing these materials or our Terms of Use, visit: </a:t>
            </a:r>
            <a:r>
              <a:rPr lang="en-US" sz="1000" dirty="0">
                <a:latin typeface="Arial" pitchFamily="34" charset="0"/>
                <a:cs typeface="Arial" pitchFamily="34" charset="0"/>
                <a:hlinkClick r:id="rId3"/>
              </a:rPr>
              <a:t>http://ocw.mit.edu/terms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897792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05000"/>
            <a:ext cx="4319588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3259138" y="457200"/>
            <a:ext cx="2989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400" i="1" u="sng"/>
              <a:t>Energy Conservation</a:t>
            </a:r>
            <a:endParaRPr lang="en-US" sz="2000" i="1" u="sng"/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3657600" y="1828800"/>
            <a:ext cx="2438400" cy="2133600"/>
          </a:xfrm>
          <a:prstGeom prst="rect">
            <a:avLst/>
          </a:prstGeom>
          <a:noFill/>
          <a:ln w="38100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3563913" y="1219200"/>
            <a:ext cx="252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5B98D2"/>
                </a:solidFill>
              </a:rPr>
              <a:t>W</a:t>
            </a:r>
            <a:r>
              <a:rPr lang="en-US" sz="2000" baseline="-25000">
                <a:solidFill>
                  <a:srgbClr val="5B98D2"/>
                </a:solidFill>
              </a:rPr>
              <a:t>stored</a:t>
            </a:r>
            <a:r>
              <a:rPr lang="en-US" sz="2000">
                <a:solidFill>
                  <a:srgbClr val="5B98D2"/>
                </a:solidFill>
              </a:rPr>
              <a:t> = __________</a:t>
            </a:r>
          </a:p>
        </p:txBody>
      </p:sp>
      <p:sp>
        <p:nvSpPr>
          <p:cNvPr id="19461" name="Freeform 7"/>
          <p:cNvSpPr>
            <a:spLocks/>
          </p:cNvSpPr>
          <p:nvPr/>
        </p:nvSpPr>
        <p:spPr bwMode="auto">
          <a:xfrm rot="-566785">
            <a:off x="4953000" y="2443163"/>
            <a:ext cx="2819400" cy="757237"/>
          </a:xfrm>
          <a:custGeom>
            <a:avLst/>
            <a:gdLst>
              <a:gd name="T0" fmla="*/ 0 w 973"/>
              <a:gd name="T1" fmla="*/ 2147483647 h 184"/>
              <a:gd name="T2" fmla="*/ 2147483647 w 973"/>
              <a:gd name="T3" fmla="*/ 2147483647 h 184"/>
              <a:gd name="T4" fmla="*/ 2147483647 w 973"/>
              <a:gd name="T5" fmla="*/ 2147483647 h 184"/>
              <a:gd name="T6" fmla="*/ 2147483647 w 973"/>
              <a:gd name="T7" fmla="*/ 2147483647 h 184"/>
              <a:gd name="T8" fmla="*/ 2147483647 w 973"/>
              <a:gd name="T9" fmla="*/ 2147483647 h 184"/>
              <a:gd name="T10" fmla="*/ 2147483647 w 973"/>
              <a:gd name="T11" fmla="*/ 2147483647 h 184"/>
              <a:gd name="T12" fmla="*/ 2147483647 w 973"/>
              <a:gd name="T13" fmla="*/ 2147483647 h 184"/>
              <a:gd name="T14" fmla="*/ 2147483647 w 973"/>
              <a:gd name="T15" fmla="*/ 2147483647 h 184"/>
              <a:gd name="T16" fmla="*/ 2147483647 w 973"/>
              <a:gd name="T17" fmla="*/ 2147483647 h 184"/>
              <a:gd name="T18" fmla="*/ 2147483647 w 973"/>
              <a:gd name="T19" fmla="*/ 2147483647 h 184"/>
              <a:gd name="T20" fmla="*/ 2147483647 w 973"/>
              <a:gd name="T21" fmla="*/ 2147483647 h 184"/>
              <a:gd name="T22" fmla="*/ 2147483647 w 973"/>
              <a:gd name="T23" fmla="*/ 2147483647 h 184"/>
              <a:gd name="T24" fmla="*/ 2147483647 w 973"/>
              <a:gd name="T25" fmla="*/ 2147483647 h 18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73"/>
              <a:gd name="T40" fmla="*/ 0 h 184"/>
              <a:gd name="T41" fmla="*/ 973 w 973"/>
              <a:gd name="T42" fmla="*/ 184 h 18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73" h="184">
                <a:moveTo>
                  <a:pt x="0" y="83"/>
                </a:moveTo>
                <a:cubicBezTo>
                  <a:pt x="21" y="70"/>
                  <a:pt x="42" y="57"/>
                  <a:pt x="65" y="66"/>
                </a:cubicBezTo>
                <a:cubicBezTo>
                  <a:pt x="88" y="75"/>
                  <a:pt x="110" y="146"/>
                  <a:pt x="138" y="139"/>
                </a:cubicBezTo>
                <a:cubicBezTo>
                  <a:pt x="166" y="132"/>
                  <a:pt x="201" y="19"/>
                  <a:pt x="235" y="26"/>
                </a:cubicBezTo>
                <a:cubicBezTo>
                  <a:pt x="269" y="33"/>
                  <a:pt x="311" y="184"/>
                  <a:pt x="341" y="180"/>
                </a:cubicBezTo>
                <a:cubicBezTo>
                  <a:pt x="371" y="176"/>
                  <a:pt x="384" y="2"/>
                  <a:pt x="414" y="1"/>
                </a:cubicBezTo>
                <a:cubicBezTo>
                  <a:pt x="444" y="0"/>
                  <a:pt x="489" y="169"/>
                  <a:pt x="519" y="172"/>
                </a:cubicBezTo>
                <a:cubicBezTo>
                  <a:pt x="549" y="175"/>
                  <a:pt x="565" y="23"/>
                  <a:pt x="592" y="18"/>
                </a:cubicBezTo>
                <a:cubicBezTo>
                  <a:pt x="619" y="13"/>
                  <a:pt x="653" y="130"/>
                  <a:pt x="681" y="139"/>
                </a:cubicBezTo>
                <a:cubicBezTo>
                  <a:pt x="709" y="148"/>
                  <a:pt x="735" y="77"/>
                  <a:pt x="762" y="74"/>
                </a:cubicBezTo>
                <a:cubicBezTo>
                  <a:pt x="789" y="71"/>
                  <a:pt x="818" y="119"/>
                  <a:pt x="844" y="123"/>
                </a:cubicBezTo>
                <a:cubicBezTo>
                  <a:pt x="870" y="127"/>
                  <a:pt x="896" y="102"/>
                  <a:pt x="917" y="99"/>
                </a:cubicBezTo>
                <a:cubicBezTo>
                  <a:pt x="938" y="96"/>
                  <a:pt x="955" y="101"/>
                  <a:pt x="973" y="107"/>
                </a:cubicBezTo>
              </a:path>
            </a:pathLst>
          </a:custGeom>
          <a:noFill/>
          <a:ln w="28575">
            <a:solidFill>
              <a:srgbClr val="4F81B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7612791" y="2133600"/>
            <a:ext cx="7494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5B98D2"/>
                </a:solidFill>
              </a:rPr>
              <a:t>W</a:t>
            </a:r>
            <a:r>
              <a:rPr lang="en-US" sz="2000" baseline="-25000">
                <a:solidFill>
                  <a:srgbClr val="5B98D2"/>
                </a:solidFill>
              </a:rPr>
              <a:t>light</a:t>
            </a:r>
            <a:endParaRPr lang="en-US" sz="2000">
              <a:solidFill>
                <a:srgbClr val="5B98D2"/>
              </a:solidFill>
            </a:endParaRPr>
          </a:p>
        </p:txBody>
      </p:sp>
      <p:sp>
        <p:nvSpPr>
          <p:cNvPr id="19463" name="Text Box 9"/>
          <p:cNvSpPr txBox="1">
            <a:spLocks noChangeArrowheads="1"/>
          </p:cNvSpPr>
          <p:nvPr/>
        </p:nvSpPr>
        <p:spPr bwMode="auto">
          <a:xfrm>
            <a:off x="5396284" y="4648200"/>
            <a:ext cx="1132732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5B98D2"/>
                </a:solidFill>
              </a:rPr>
              <a:t>W</a:t>
            </a:r>
            <a:r>
              <a:rPr lang="en-US" sz="2000" baseline="-25000" dirty="0" err="1">
                <a:solidFill>
                  <a:srgbClr val="5B98D2"/>
                </a:solidFill>
              </a:rPr>
              <a:t>electrical</a:t>
            </a:r>
            <a:endParaRPr lang="en-US" sz="2000" dirty="0">
              <a:solidFill>
                <a:srgbClr val="5B98D2"/>
              </a:solidFill>
            </a:endParaRPr>
          </a:p>
        </p:txBody>
      </p:sp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2735451" y="1905000"/>
            <a:ext cx="7489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5B98D2"/>
                </a:solidFill>
              </a:rPr>
              <a:t>W</a:t>
            </a:r>
            <a:r>
              <a:rPr lang="en-US" sz="2000" baseline="-25000" dirty="0">
                <a:solidFill>
                  <a:srgbClr val="5B98D2"/>
                </a:solidFill>
              </a:rPr>
              <a:t>heat</a:t>
            </a:r>
            <a:endParaRPr lang="en-US" sz="2000" dirty="0">
              <a:solidFill>
                <a:srgbClr val="5B98D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09800"/>
            <a:ext cx="4319588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1" name="Rectangle 3"/>
          <p:cNvSpPr>
            <a:spLocks noChangeArrowheads="1"/>
          </p:cNvSpPr>
          <p:nvPr/>
        </p:nvSpPr>
        <p:spPr bwMode="auto">
          <a:xfrm>
            <a:off x="2667000" y="1676400"/>
            <a:ext cx="4495800" cy="3902015"/>
          </a:xfrm>
          <a:prstGeom prst="rect">
            <a:avLst/>
          </a:prstGeom>
          <a:noFill/>
          <a:ln w="38100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7411178" y="2330450"/>
            <a:ext cx="7494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5B98D2"/>
                </a:solidFill>
              </a:rPr>
              <a:t>W</a:t>
            </a:r>
            <a:r>
              <a:rPr lang="en-US" sz="2000" baseline="-25000">
                <a:solidFill>
                  <a:srgbClr val="5B98D2"/>
                </a:solidFill>
              </a:rPr>
              <a:t>light</a:t>
            </a:r>
            <a:endParaRPr lang="en-US" sz="2000">
              <a:solidFill>
                <a:srgbClr val="5B98D2"/>
              </a:solidFill>
            </a:endParaRPr>
          </a:p>
        </p:txBody>
      </p:sp>
      <p:sp>
        <p:nvSpPr>
          <p:cNvPr id="20484" name="Freeform 5"/>
          <p:cNvSpPr>
            <a:spLocks/>
          </p:cNvSpPr>
          <p:nvPr/>
        </p:nvSpPr>
        <p:spPr bwMode="auto">
          <a:xfrm rot="21033215">
            <a:off x="4953000" y="2651125"/>
            <a:ext cx="2819400" cy="757238"/>
          </a:xfrm>
          <a:custGeom>
            <a:avLst/>
            <a:gdLst>
              <a:gd name="T0" fmla="*/ 0 w 973"/>
              <a:gd name="T1" fmla="*/ 2147483647 h 184"/>
              <a:gd name="T2" fmla="*/ 2147483647 w 973"/>
              <a:gd name="T3" fmla="*/ 2147483647 h 184"/>
              <a:gd name="T4" fmla="*/ 2147483647 w 973"/>
              <a:gd name="T5" fmla="*/ 2147483647 h 184"/>
              <a:gd name="T6" fmla="*/ 2147483647 w 973"/>
              <a:gd name="T7" fmla="*/ 2147483647 h 184"/>
              <a:gd name="T8" fmla="*/ 2147483647 w 973"/>
              <a:gd name="T9" fmla="*/ 2147483647 h 184"/>
              <a:gd name="T10" fmla="*/ 2147483647 w 973"/>
              <a:gd name="T11" fmla="*/ 2147483647 h 184"/>
              <a:gd name="T12" fmla="*/ 2147483647 w 973"/>
              <a:gd name="T13" fmla="*/ 2147483647 h 184"/>
              <a:gd name="T14" fmla="*/ 2147483647 w 973"/>
              <a:gd name="T15" fmla="*/ 2147483647 h 184"/>
              <a:gd name="T16" fmla="*/ 2147483647 w 973"/>
              <a:gd name="T17" fmla="*/ 2147483647 h 184"/>
              <a:gd name="T18" fmla="*/ 2147483647 w 973"/>
              <a:gd name="T19" fmla="*/ 2147483647 h 184"/>
              <a:gd name="T20" fmla="*/ 2147483647 w 973"/>
              <a:gd name="T21" fmla="*/ 2147483647 h 184"/>
              <a:gd name="T22" fmla="*/ 2147483647 w 973"/>
              <a:gd name="T23" fmla="*/ 2147483647 h 184"/>
              <a:gd name="T24" fmla="*/ 2147483647 w 973"/>
              <a:gd name="T25" fmla="*/ 2147483647 h 18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73"/>
              <a:gd name="T40" fmla="*/ 0 h 184"/>
              <a:gd name="T41" fmla="*/ 973 w 973"/>
              <a:gd name="T42" fmla="*/ 184 h 18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73" h="184">
                <a:moveTo>
                  <a:pt x="0" y="83"/>
                </a:moveTo>
                <a:cubicBezTo>
                  <a:pt x="21" y="70"/>
                  <a:pt x="42" y="57"/>
                  <a:pt x="65" y="66"/>
                </a:cubicBezTo>
                <a:cubicBezTo>
                  <a:pt x="88" y="75"/>
                  <a:pt x="110" y="146"/>
                  <a:pt x="138" y="139"/>
                </a:cubicBezTo>
                <a:cubicBezTo>
                  <a:pt x="166" y="132"/>
                  <a:pt x="201" y="19"/>
                  <a:pt x="235" y="26"/>
                </a:cubicBezTo>
                <a:cubicBezTo>
                  <a:pt x="269" y="33"/>
                  <a:pt x="311" y="184"/>
                  <a:pt x="341" y="180"/>
                </a:cubicBezTo>
                <a:cubicBezTo>
                  <a:pt x="371" y="176"/>
                  <a:pt x="384" y="2"/>
                  <a:pt x="414" y="1"/>
                </a:cubicBezTo>
                <a:cubicBezTo>
                  <a:pt x="444" y="0"/>
                  <a:pt x="489" y="169"/>
                  <a:pt x="519" y="172"/>
                </a:cubicBezTo>
                <a:cubicBezTo>
                  <a:pt x="549" y="175"/>
                  <a:pt x="565" y="23"/>
                  <a:pt x="592" y="18"/>
                </a:cubicBezTo>
                <a:cubicBezTo>
                  <a:pt x="619" y="13"/>
                  <a:pt x="653" y="130"/>
                  <a:pt x="681" y="139"/>
                </a:cubicBezTo>
                <a:cubicBezTo>
                  <a:pt x="709" y="148"/>
                  <a:pt x="735" y="77"/>
                  <a:pt x="762" y="74"/>
                </a:cubicBezTo>
                <a:cubicBezTo>
                  <a:pt x="789" y="71"/>
                  <a:pt x="818" y="119"/>
                  <a:pt x="844" y="123"/>
                </a:cubicBezTo>
                <a:cubicBezTo>
                  <a:pt x="870" y="127"/>
                  <a:pt x="896" y="102"/>
                  <a:pt x="917" y="99"/>
                </a:cubicBezTo>
                <a:cubicBezTo>
                  <a:pt x="938" y="96"/>
                  <a:pt x="955" y="101"/>
                  <a:pt x="973" y="107"/>
                </a:cubicBezTo>
              </a:path>
            </a:pathLst>
          </a:custGeom>
          <a:noFill/>
          <a:ln w="28575">
            <a:solidFill>
              <a:srgbClr val="4F81B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Rectangle 2"/>
          <p:cNvSpPr>
            <a:spLocks noChangeArrowheads="1"/>
          </p:cNvSpPr>
          <p:nvPr/>
        </p:nvSpPr>
        <p:spPr bwMode="auto">
          <a:xfrm>
            <a:off x="3259138" y="457200"/>
            <a:ext cx="2989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400" i="1" u="sng"/>
              <a:t>Energy Conservation</a:t>
            </a:r>
            <a:endParaRPr lang="en-US" sz="2000" i="1" u="sng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563913" y="1219200"/>
            <a:ext cx="252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5B98D2"/>
                </a:solidFill>
              </a:rPr>
              <a:t>W</a:t>
            </a:r>
            <a:r>
              <a:rPr lang="en-US" sz="2000" baseline="-25000" dirty="0" err="1">
                <a:solidFill>
                  <a:srgbClr val="5B98D2"/>
                </a:solidFill>
              </a:rPr>
              <a:t>stored</a:t>
            </a:r>
            <a:r>
              <a:rPr lang="en-US" sz="2000" dirty="0">
                <a:solidFill>
                  <a:srgbClr val="5B98D2"/>
                </a:solidFill>
              </a:rPr>
              <a:t> = 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05000"/>
            <a:ext cx="4319588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3657600" y="1828800"/>
            <a:ext cx="2438400" cy="2133600"/>
          </a:xfrm>
          <a:prstGeom prst="rect">
            <a:avLst/>
          </a:prstGeom>
          <a:noFill/>
          <a:ln w="38100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3480249" y="1279525"/>
            <a:ext cx="29931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5B98D2"/>
                </a:solidFill>
              </a:rPr>
              <a:t>W</a:t>
            </a:r>
            <a:r>
              <a:rPr lang="en-US" sz="2000" baseline="-25000" dirty="0" err="1">
                <a:solidFill>
                  <a:srgbClr val="5B98D2"/>
                </a:solidFill>
              </a:rPr>
              <a:t>stored</a:t>
            </a:r>
            <a:r>
              <a:rPr lang="en-US" sz="2000" dirty="0">
                <a:solidFill>
                  <a:srgbClr val="5B98D2"/>
                </a:solidFill>
              </a:rPr>
              <a:t> = electron energy</a:t>
            </a:r>
          </a:p>
        </p:txBody>
      </p:sp>
      <p:sp>
        <p:nvSpPr>
          <p:cNvPr id="21508" name="Freeform 6"/>
          <p:cNvSpPr>
            <a:spLocks/>
          </p:cNvSpPr>
          <p:nvPr/>
        </p:nvSpPr>
        <p:spPr bwMode="auto">
          <a:xfrm rot="-566785">
            <a:off x="4953000" y="2443163"/>
            <a:ext cx="2819400" cy="757237"/>
          </a:xfrm>
          <a:custGeom>
            <a:avLst/>
            <a:gdLst>
              <a:gd name="T0" fmla="*/ 0 w 973"/>
              <a:gd name="T1" fmla="*/ 2147483647 h 184"/>
              <a:gd name="T2" fmla="*/ 2147483647 w 973"/>
              <a:gd name="T3" fmla="*/ 2147483647 h 184"/>
              <a:gd name="T4" fmla="*/ 2147483647 w 973"/>
              <a:gd name="T5" fmla="*/ 2147483647 h 184"/>
              <a:gd name="T6" fmla="*/ 2147483647 w 973"/>
              <a:gd name="T7" fmla="*/ 2147483647 h 184"/>
              <a:gd name="T8" fmla="*/ 2147483647 w 973"/>
              <a:gd name="T9" fmla="*/ 2147483647 h 184"/>
              <a:gd name="T10" fmla="*/ 2147483647 w 973"/>
              <a:gd name="T11" fmla="*/ 2147483647 h 184"/>
              <a:gd name="T12" fmla="*/ 2147483647 w 973"/>
              <a:gd name="T13" fmla="*/ 2147483647 h 184"/>
              <a:gd name="T14" fmla="*/ 2147483647 w 973"/>
              <a:gd name="T15" fmla="*/ 2147483647 h 184"/>
              <a:gd name="T16" fmla="*/ 2147483647 w 973"/>
              <a:gd name="T17" fmla="*/ 2147483647 h 184"/>
              <a:gd name="T18" fmla="*/ 2147483647 w 973"/>
              <a:gd name="T19" fmla="*/ 2147483647 h 184"/>
              <a:gd name="T20" fmla="*/ 2147483647 w 973"/>
              <a:gd name="T21" fmla="*/ 2147483647 h 184"/>
              <a:gd name="T22" fmla="*/ 2147483647 w 973"/>
              <a:gd name="T23" fmla="*/ 2147483647 h 184"/>
              <a:gd name="T24" fmla="*/ 2147483647 w 973"/>
              <a:gd name="T25" fmla="*/ 2147483647 h 18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73"/>
              <a:gd name="T40" fmla="*/ 0 h 184"/>
              <a:gd name="T41" fmla="*/ 973 w 973"/>
              <a:gd name="T42" fmla="*/ 184 h 18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73" h="184">
                <a:moveTo>
                  <a:pt x="0" y="83"/>
                </a:moveTo>
                <a:cubicBezTo>
                  <a:pt x="21" y="70"/>
                  <a:pt x="42" y="57"/>
                  <a:pt x="65" y="66"/>
                </a:cubicBezTo>
                <a:cubicBezTo>
                  <a:pt x="88" y="75"/>
                  <a:pt x="110" y="146"/>
                  <a:pt x="138" y="139"/>
                </a:cubicBezTo>
                <a:cubicBezTo>
                  <a:pt x="166" y="132"/>
                  <a:pt x="201" y="19"/>
                  <a:pt x="235" y="26"/>
                </a:cubicBezTo>
                <a:cubicBezTo>
                  <a:pt x="269" y="33"/>
                  <a:pt x="311" y="184"/>
                  <a:pt x="341" y="180"/>
                </a:cubicBezTo>
                <a:cubicBezTo>
                  <a:pt x="371" y="176"/>
                  <a:pt x="384" y="2"/>
                  <a:pt x="414" y="1"/>
                </a:cubicBezTo>
                <a:cubicBezTo>
                  <a:pt x="444" y="0"/>
                  <a:pt x="489" y="169"/>
                  <a:pt x="519" y="172"/>
                </a:cubicBezTo>
                <a:cubicBezTo>
                  <a:pt x="549" y="175"/>
                  <a:pt x="565" y="23"/>
                  <a:pt x="592" y="18"/>
                </a:cubicBezTo>
                <a:cubicBezTo>
                  <a:pt x="619" y="13"/>
                  <a:pt x="653" y="130"/>
                  <a:pt x="681" y="139"/>
                </a:cubicBezTo>
                <a:cubicBezTo>
                  <a:pt x="709" y="148"/>
                  <a:pt x="735" y="77"/>
                  <a:pt x="762" y="74"/>
                </a:cubicBezTo>
                <a:cubicBezTo>
                  <a:pt x="789" y="71"/>
                  <a:pt x="818" y="119"/>
                  <a:pt x="844" y="123"/>
                </a:cubicBezTo>
                <a:cubicBezTo>
                  <a:pt x="870" y="127"/>
                  <a:pt x="896" y="102"/>
                  <a:pt x="917" y="99"/>
                </a:cubicBezTo>
                <a:cubicBezTo>
                  <a:pt x="938" y="96"/>
                  <a:pt x="955" y="101"/>
                  <a:pt x="973" y="107"/>
                </a:cubicBezTo>
              </a:path>
            </a:pathLst>
          </a:custGeom>
          <a:noFill/>
          <a:ln w="28575">
            <a:solidFill>
              <a:srgbClr val="4F81B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7612791" y="2133600"/>
            <a:ext cx="7494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5B98D2"/>
                </a:solidFill>
              </a:rPr>
              <a:t>W</a:t>
            </a:r>
            <a:r>
              <a:rPr lang="en-US" sz="2000" baseline="-25000">
                <a:solidFill>
                  <a:srgbClr val="5B98D2"/>
                </a:solidFill>
              </a:rPr>
              <a:t>light</a:t>
            </a:r>
            <a:endParaRPr lang="en-US" sz="2000">
              <a:solidFill>
                <a:srgbClr val="5B98D2"/>
              </a:solidFill>
            </a:endParaRPr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5396284" y="4572000"/>
            <a:ext cx="1132732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5B98D2"/>
                </a:solidFill>
              </a:rPr>
              <a:t>W</a:t>
            </a:r>
            <a:r>
              <a:rPr lang="en-US" sz="2000" baseline="-25000" dirty="0" err="1">
                <a:solidFill>
                  <a:srgbClr val="5B98D2"/>
                </a:solidFill>
              </a:rPr>
              <a:t>electrical</a:t>
            </a:r>
            <a:endParaRPr lang="en-US" sz="2000" dirty="0">
              <a:solidFill>
                <a:srgbClr val="5B98D2"/>
              </a:solidFill>
            </a:endParaRPr>
          </a:p>
        </p:txBody>
      </p:sp>
      <p:sp>
        <p:nvSpPr>
          <p:cNvPr id="21511" name="Text Box 9"/>
          <p:cNvSpPr txBox="1">
            <a:spLocks noChangeArrowheads="1"/>
          </p:cNvSpPr>
          <p:nvPr/>
        </p:nvSpPr>
        <p:spPr bwMode="auto">
          <a:xfrm>
            <a:off x="2735451" y="1905000"/>
            <a:ext cx="7489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5B98D2"/>
                </a:solidFill>
              </a:rPr>
              <a:t>W</a:t>
            </a:r>
            <a:r>
              <a:rPr lang="en-US" sz="2000" baseline="-25000">
                <a:solidFill>
                  <a:srgbClr val="5B98D2"/>
                </a:solidFill>
              </a:rPr>
              <a:t>heat</a:t>
            </a:r>
            <a:endParaRPr lang="en-US" sz="2000">
              <a:solidFill>
                <a:srgbClr val="5B98D2"/>
              </a:solidFill>
            </a:endParaRPr>
          </a:p>
        </p:txBody>
      </p:sp>
      <p:sp>
        <p:nvSpPr>
          <p:cNvPr id="21512" name="Rectangle 2"/>
          <p:cNvSpPr>
            <a:spLocks noChangeArrowheads="1"/>
          </p:cNvSpPr>
          <p:nvPr/>
        </p:nvSpPr>
        <p:spPr bwMode="auto">
          <a:xfrm>
            <a:off x="3097213" y="381000"/>
            <a:ext cx="4225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400" i="1" u="sng"/>
              <a:t>Through and Across Variables</a:t>
            </a:r>
            <a:endParaRPr lang="en-US" sz="2000" i="1" u="sng"/>
          </a:p>
        </p:txBody>
      </p:sp>
      <p:graphicFrame>
        <p:nvGraphicFramePr>
          <p:cNvPr id="615479" name="Group 55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xmlns="" val="2366918949"/>
              </p:ext>
            </p:extLst>
          </p:nvPr>
        </p:nvGraphicFramePr>
        <p:xfrm>
          <a:off x="2057400" y="5334000"/>
          <a:ext cx="4953000" cy="1295400"/>
        </p:xfrm>
        <a:graphic>
          <a:graphicData uri="http://schemas.openxmlformats.org/drawingml/2006/table">
            <a:tbl>
              <a:tblPr/>
              <a:tblGrid>
                <a:gridCol w="1651000"/>
                <a:gridCol w="1651000"/>
                <a:gridCol w="1651000"/>
              </a:tblGrid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THROUGH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ACROSS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8D2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ELECTRICAL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/>
                          <a:cs typeface="Trebuchet MS"/>
                        </a:rPr>
                        <a:t>LIGHT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/>
                        <a:cs typeface="Trebuchet M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grayscl/>
          </a:blip>
          <a:stretch>
            <a:fillRect/>
          </a:stretch>
        </p:blipFill>
        <p:spPr>
          <a:xfrm>
            <a:off x="5638800" y="2743200"/>
            <a:ext cx="2670355" cy="2527300"/>
          </a:xfrm>
          <a:prstGeom prst="rect">
            <a:avLst/>
          </a:prstGeom>
        </p:spPr>
      </p:pic>
      <p:sp>
        <p:nvSpPr>
          <p:cNvPr id="22544" name="Rectangle 40"/>
          <p:cNvSpPr>
            <a:spLocks noChangeArrowheads="1"/>
          </p:cNvSpPr>
          <p:nvPr/>
        </p:nvSpPr>
        <p:spPr bwMode="auto">
          <a:xfrm>
            <a:off x="3200400" y="457200"/>
            <a:ext cx="2763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400" i="1" u="sng"/>
              <a:t>Atomic Transitions</a:t>
            </a:r>
            <a:endParaRPr lang="en-US" sz="2400" i="1" u="sng" baseline="-25000"/>
          </a:p>
        </p:txBody>
      </p:sp>
      <p:sp>
        <p:nvSpPr>
          <p:cNvPr id="22547" name="Oval 69"/>
          <p:cNvSpPr>
            <a:spLocks noChangeArrowheads="1"/>
          </p:cNvSpPr>
          <p:nvPr/>
        </p:nvSpPr>
        <p:spPr bwMode="auto">
          <a:xfrm>
            <a:off x="7162800" y="2590800"/>
            <a:ext cx="304800" cy="2743200"/>
          </a:xfrm>
          <a:prstGeom prst="ellipse">
            <a:avLst/>
          </a:prstGeom>
          <a:noFill/>
          <a:ln w="28575">
            <a:solidFill>
              <a:srgbClr val="4F81BD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548" name="Picture 7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276600"/>
            <a:ext cx="3349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7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4213" y="4318000"/>
            <a:ext cx="33496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600" y="1524000"/>
            <a:ext cx="5130800" cy="457200"/>
          </a:xfrm>
          <a:prstGeom prst="rect">
            <a:avLst/>
          </a:prstGeom>
        </p:spPr>
      </p:pic>
      <p:pic>
        <p:nvPicPr>
          <p:cNvPr id="45" name="Picture 44" descr="GaussianDist.pd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2057400"/>
            <a:ext cx="2438400" cy="3155576"/>
          </a:xfrm>
          <a:prstGeom prst="rect">
            <a:avLst/>
          </a:prstGeom>
        </p:spPr>
      </p:pic>
      <p:sp>
        <p:nvSpPr>
          <p:cNvPr id="46" name="Line 21"/>
          <p:cNvSpPr>
            <a:spLocks noChangeShapeType="1"/>
          </p:cNvSpPr>
          <p:nvPr/>
        </p:nvSpPr>
        <p:spPr bwMode="auto">
          <a:xfrm>
            <a:off x="1322388" y="2959100"/>
            <a:ext cx="2611437" cy="0"/>
          </a:xfrm>
          <a:prstGeom prst="line">
            <a:avLst/>
          </a:prstGeom>
          <a:noFill/>
          <a:ln w="12700">
            <a:solidFill>
              <a:srgbClr val="5B98D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" name="Line 22"/>
          <p:cNvSpPr>
            <a:spLocks noChangeShapeType="1"/>
          </p:cNvSpPr>
          <p:nvPr/>
        </p:nvSpPr>
        <p:spPr bwMode="auto">
          <a:xfrm>
            <a:off x="2568575" y="2943225"/>
            <a:ext cx="0" cy="1958975"/>
          </a:xfrm>
          <a:prstGeom prst="line">
            <a:avLst/>
          </a:prstGeom>
          <a:noFill/>
          <a:ln w="12700">
            <a:solidFill>
              <a:srgbClr val="5B98D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Freeform 23"/>
          <p:cNvSpPr>
            <a:spLocks/>
          </p:cNvSpPr>
          <p:nvPr/>
        </p:nvSpPr>
        <p:spPr bwMode="auto">
          <a:xfrm>
            <a:off x="1368425" y="3159125"/>
            <a:ext cx="1095375" cy="1644650"/>
          </a:xfrm>
          <a:custGeom>
            <a:avLst/>
            <a:gdLst>
              <a:gd name="T0" fmla="*/ 0 w 592"/>
              <a:gd name="T1" fmla="*/ 0 h 803"/>
              <a:gd name="T2" fmla="*/ 764172 w 592"/>
              <a:gd name="T3" fmla="*/ 348182 h 803"/>
              <a:gd name="T4" fmla="*/ 1095375 w 592"/>
              <a:gd name="T5" fmla="*/ 1644650 h 803"/>
              <a:gd name="T6" fmla="*/ 0 60000 65536"/>
              <a:gd name="T7" fmla="*/ 0 60000 65536"/>
              <a:gd name="T8" fmla="*/ 0 60000 65536"/>
              <a:gd name="T9" fmla="*/ 0 w 592"/>
              <a:gd name="T10" fmla="*/ 0 h 803"/>
              <a:gd name="T11" fmla="*/ 592 w 592"/>
              <a:gd name="T12" fmla="*/ 803 h 8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803">
                <a:moveTo>
                  <a:pt x="0" y="0"/>
                </a:moveTo>
                <a:cubicBezTo>
                  <a:pt x="157" y="18"/>
                  <a:pt x="314" y="36"/>
                  <a:pt x="413" y="170"/>
                </a:cubicBezTo>
                <a:cubicBezTo>
                  <a:pt x="512" y="304"/>
                  <a:pt x="552" y="553"/>
                  <a:pt x="592" y="803"/>
                </a:cubicBezTo>
              </a:path>
            </a:pathLst>
          </a:custGeom>
          <a:noFill/>
          <a:ln w="12700">
            <a:solidFill>
              <a:srgbClr val="5B98D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" name="Freeform 24"/>
          <p:cNvSpPr>
            <a:spLocks/>
          </p:cNvSpPr>
          <p:nvPr/>
        </p:nvSpPr>
        <p:spPr bwMode="auto">
          <a:xfrm flipH="1">
            <a:off x="2655888" y="3173413"/>
            <a:ext cx="1093787" cy="1644650"/>
          </a:xfrm>
          <a:custGeom>
            <a:avLst/>
            <a:gdLst>
              <a:gd name="T0" fmla="*/ 0 w 592"/>
              <a:gd name="T1" fmla="*/ 0 h 803"/>
              <a:gd name="T2" fmla="*/ 763064 w 592"/>
              <a:gd name="T3" fmla="*/ 348182 h 803"/>
              <a:gd name="T4" fmla="*/ 1093787 w 592"/>
              <a:gd name="T5" fmla="*/ 1644650 h 803"/>
              <a:gd name="T6" fmla="*/ 0 60000 65536"/>
              <a:gd name="T7" fmla="*/ 0 60000 65536"/>
              <a:gd name="T8" fmla="*/ 0 60000 65536"/>
              <a:gd name="T9" fmla="*/ 0 w 592"/>
              <a:gd name="T10" fmla="*/ 0 h 803"/>
              <a:gd name="T11" fmla="*/ 592 w 592"/>
              <a:gd name="T12" fmla="*/ 803 h 8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803">
                <a:moveTo>
                  <a:pt x="0" y="0"/>
                </a:moveTo>
                <a:cubicBezTo>
                  <a:pt x="157" y="18"/>
                  <a:pt x="314" y="36"/>
                  <a:pt x="413" y="170"/>
                </a:cubicBezTo>
                <a:cubicBezTo>
                  <a:pt x="512" y="304"/>
                  <a:pt x="552" y="553"/>
                  <a:pt x="592" y="803"/>
                </a:cubicBezTo>
              </a:path>
            </a:pathLst>
          </a:custGeom>
          <a:noFill/>
          <a:ln w="12700">
            <a:solidFill>
              <a:srgbClr val="5B98D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" name="Line 25"/>
          <p:cNvSpPr>
            <a:spLocks noChangeShapeType="1"/>
          </p:cNvSpPr>
          <p:nvPr/>
        </p:nvSpPr>
        <p:spPr bwMode="auto">
          <a:xfrm>
            <a:off x="1668463" y="4621213"/>
            <a:ext cx="1951037" cy="0"/>
          </a:xfrm>
          <a:prstGeom prst="line">
            <a:avLst/>
          </a:prstGeom>
          <a:noFill/>
          <a:ln w="12700">
            <a:solidFill>
              <a:srgbClr val="5B98D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" name="Line 26"/>
          <p:cNvSpPr>
            <a:spLocks noChangeShapeType="1"/>
          </p:cNvSpPr>
          <p:nvPr/>
        </p:nvSpPr>
        <p:spPr bwMode="auto">
          <a:xfrm>
            <a:off x="1649413" y="4035425"/>
            <a:ext cx="1951037" cy="0"/>
          </a:xfrm>
          <a:prstGeom prst="line">
            <a:avLst/>
          </a:prstGeom>
          <a:noFill/>
          <a:ln w="12700">
            <a:solidFill>
              <a:srgbClr val="5B98D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" name="Text Box 27"/>
          <p:cNvSpPr txBox="1">
            <a:spLocks noChangeArrowheads="1"/>
          </p:cNvSpPr>
          <p:nvPr/>
        </p:nvSpPr>
        <p:spPr bwMode="auto">
          <a:xfrm>
            <a:off x="990600" y="3505200"/>
            <a:ext cx="915987" cy="121761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lnSpc>
                <a:spcPct val="180000"/>
              </a:lnSpc>
              <a:spcBef>
                <a:spcPct val="50000"/>
              </a:spcBef>
            </a:pPr>
            <a:r>
              <a:rPr lang="en-US"/>
              <a:t>2p</a:t>
            </a:r>
          </a:p>
          <a:p>
            <a:pPr algn="l" eaLnBrk="0" hangingPunct="0">
              <a:lnSpc>
                <a:spcPct val="180000"/>
              </a:lnSpc>
              <a:spcBef>
                <a:spcPct val="50000"/>
              </a:spcBef>
            </a:pPr>
            <a:r>
              <a:rPr lang="en-US"/>
              <a:t>1s</a:t>
            </a:r>
          </a:p>
        </p:txBody>
      </p:sp>
      <p:sp>
        <p:nvSpPr>
          <p:cNvPr id="53" name="Line 28"/>
          <p:cNvSpPr>
            <a:spLocks noChangeShapeType="1"/>
          </p:cNvSpPr>
          <p:nvPr/>
        </p:nvSpPr>
        <p:spPr bwMode="auto">
          <a:xfrm flipV="1">
            <a:off x="914400" y="3962400"/>
            <a:ext cx="0" cy="631825"/>
          </a:xfrm>
          <a:prstGeom prst="line">
            <a:avLst/>
          </a:prstGeom>
          <a:noFill/>
          <a:ln w="12700">
            <a:solidFill>
              <a:srgbClr val="4F81BD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54" name="Group 30"/>
          <p:cNvGrpSpPr>
            <a:grpSpLocks/>
          </p:cNvGrpSpPr>
          <p:nvPr/>
        </p:nvGrpSpPr>
        <p:grpSpPr bwMode="auto">
          <a:xfrm>
            <a:off x="3032125" y="4046538"/>
            <a:ext cx="153988" cy="614362"/>
            <a:chOff x="2641" y="1493"/>
            <a:chExt cx="83" cy="300"/>
          </a:xfrm>
        </p:grpSpPr>
        <p:sp>
          <p:nvSpPr>
            <p:cNvPr id="55" name="Oval 31"/>
            <p:cNvSpPr>
              <a:spLocks noChangeArrowheads="1"/>
            </p:cNvSpPr>
            <p:nvPr/>
          </p:nvSpPr>
          <p:spPr bwMode="auto">
            <a:xfrm>
              <a:off x="2641" y="1493"/>
              <a:ext cx="57" cy="57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rgbClr val="5B98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Freeform 32"/>
            <p:cNvSpPr>
              <a:spLocks/>
            </p:cNvSpPr>
            <p:nvPr/>
          </p:nvSpPr>
          <p:spPr bwMode="auto">
            <a:xfrm>
              <a:off x="2657" y="1533"/>
              <a:ext cx="67" cy="260"/>
            </a:xfrm>
            <a:custGeom>
              <a:avLst/>
              <a:gdLst>
                <a:gd name="T0" fmla="*/ 9 w 67"/>
                <a:gd name="T1" fmla="*/ 0 h 260"/>
                <a:gd name="T2" fmla="*/ 65 w 67"/>
                <a:gd name="T3" fmla="*/ 138 h 260"/>
                <a:gd name="T4" fmla="*/ 0 w 67"/>
                <a:gd name="T5" fmla="*/ 260 h 260"/>
                <a:gd name="T6" fmla="*/ 0 60000 65536"/>
                <a:gd name="T7" fmla="*/ 0 60000 65536"/>
                <a:gd name="T8" fmla="*/ 0 60000 65536"/>
                <a:gd name="T9" fmla="*/ 0 w 67"/>
                <a:gd name="T10" fmla="*/ 0 h 260"/>
                <a:gd name="T11" fmla="*/ 67 w 67"/>
                <a:gd name="T12" fmla="*/ 260 h 2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" h="260">
                  <a:moveTo>
                    <a:pt x="9" y="0"/>
                  </a:moveTo>
                  <a:cubicBezTo>
                    <a:pt x="38" y="47"/>
                    <a:pt x="67" y="95"/>
                    <a:pt x="65" y="138"/>
                  </a:cubicBezTo>
                  <a:cubicBezTo>
                    <a:pt x="63" y="181"/>
                    <a:pt x="31" y="220"/>
                    <a:pt x="0" y="260"/>
                  </a:cubicBezTo>
                </a:path>
              </a:pathLst>
            </a:custGeom>
            <a:noFill/>
            <a:ln w="12700">
              <a:solidFill>
                <a:srgbClr val="5B98D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" name="Freeform 33"/>
          <p:cNvSpPr>
            <a:spLocks/>
          </p:cNvSpPr>
          <p:nvPr/>
        </p:nvSpPr>
        <p:spPr bwMode="auto">
          <a:xfrm rot="1800000">
            <a:off x="3048000" y="4667250"/>
            <a:ext cx="1798638" cy="376238"/>
          </a:xfrm>
          <a:custGeom>
            <a:avLst/>
            <a:gdLst>
              <a:gd name="T0" fmla="*/ 0 w 973"/>
              <a:gd name="T1" fmla="*/ 169716 h 184"/>
              <a:gd name="T2" fmla="*/ 120156 w 973"/>
              <a:gd name="T3" fmla="*/ 134955 h 184"/>
              <a:gd name="T4" fmla="*/ 255100 w 973"/>
              <a:gd name="T5" fmla="*/ 284223 h 184"/>
              <a:gd name="T6" fmla="*/ 434409 w 973"/>
              <a:gd name="T7" fmla="*/ 53164 h 184"/>
              <a:gd name="T8" fmla="*/ 630355 w 973"/>
              <a:gd name="T9" fmla="*/ 368059 h 184"/>
              <a:gd name="T10" fmla="*/ 765299 w 973"/>
              <a:gd name="T11" fmla="*/ 2045 h 184"/>
              <a:gd name="T12" fmla="*/ 959397 w 973"/>
              <a:gd name="T13" fmla="*/ 351701 h 184"/>
              <a:gd name="T14" fmla="*/ 1094341 w 973"/>
              <a:gd name="T15" fmla="*/ 36806 h 184"/>
              <a:gd name="T16" fmla="*/ 1258862 w 973"/>
              <a:gd name="T17" fmla="*/ 284223 h 184"/>
              <a:gd name="T18" fmla="*/ 1408594 w 973"/>
              <a:gd name="T19" fmla="*/ 151313 h 184"/>
              <a:gd name="T20" fmla="*/ 1560175 w 973"/>
              <a:gd name="T21" fmla="*/ 251507 h 184"/>
              <a:gd name="T22" fmla="*/ 1695119 w 973"/>
              <a:gd name="T23" fmla="*/ 202432 h 184"/>
              <a:gd name="T24" fmla="*/ 1798638 w 973"/>
              <a:gd name="T25" fmla="*/ 218791 h 18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73"/>
              <a:gd name="T40" fmla="*/ 0 h 184"/>
              <a:gd name="T41" fmla="*/ 973 w 973"/>
              <a:gd name="T42" fmla="*/ 184 h 18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73" h="184">
                <a:moveTo>
                  <a:pt x="0" y="83"/>
                </a:moveTo>
                <a:cubicBezTo>
                  <a:pt x="21" y="70"/>
                  <a:pt x="42" y="57"/>
                  <a:pt x="65" y="66"/>
                </a:cubicBezTo>
                <a:cubicBezTo>
                  <a:pt x="88" y="75"/>
                  <a:pt x="110" y="146"/>
                  <a:pt x="138" y="139"/>
                </a:cubicBezTo>
                <a:cubicBezTo>
                  <a:pt x="166" y="132"/>
                  <a:pt x="201" y="19"/>
                  <a:pt x="235" y="26"/>
                </a:cubicBezTo>
                <a:cubicBezTo>
                  <a:pt x="269" y="33"/>
                  <a:pt x="311" y="184"/>
                  <a:pt x="341" y="180"/>
                </a:cubicBezTo>
                <a:cubicBezTo>
                  <a:pt x="371" y="176"/>
                  <a:pt x="384" y="2"/>
                  <a:pt x="414" y="1"/>
                </a:cubicBezTo>
                <a:cubicBezTo>
                  <a:pt x="444" y="0"/>
                  <a:pt x="489" y="169"/>
                  <a:pt x="519" y="172"/>
                </a:cubicBezTo>
                <a:cubicBezTo>
                  <a:pt x="549" y="175"/>
                  <a:pt x="565" y="23"/>
                  <a:pt x="592" y="18"/>
                </a:cubicBezTo>
                <a:cubicBezTo>
                  <a:pt x="619" y="13"/>
                  <a:pt x="653" y="130"/>
                  <a:pt x="681" y="139"/>
                </a:cubicBezTo>
                <a:cubicBezTo>
                  <a:pt x="709" y="148"/>
                  <a:pt x="735" y="77"/>
                  <a:pt x="762" y="74"/>
                </a:cubicBezTo>
                <a:cubicBezTo>
                  <a:pt x="789" y="71"/>
                  <a:pt x="818" y="119"/>
                  <a:pt x="844" y="123"/>
                </a:cubicBezTo>
                <a:cubicBezTo>
                  <a:pt x="870" y="127"/>
                  <a:pt x="896" y="102"/>
                  <a:pt x="917" y="99"/>
                </a:cubicBezTo>
                <a:cubicBezTo>
                  <a:pt x="938" y="96"/>
                  <a:pt x="955" y="101"/>
                  <a:pt x="973" y="107"/>
                </a:cubicBez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" name="Text Box 34"/>
          <p:cNvSpPr txBox="1">
            <a:spLocks noChangeArrowheads="1"/>
          </p:cNvSpPr>
          <p:nvPr/>
        </p:nvSpPr>
        <p:spPr bwMode="auto">
          <a:xfrm>
            <a:off x="3276600" y="5119688"/>
            <a:ext cx="1109663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/>
              <a:t>photon</a:t>
            </a:r>
          </a:p>
        </p:txBody>
      </p: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3956050" y="2733675"/>
            <a:ext cx="4508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/>
              <a:t>r</a:t>
            </a:r>
          </a:p>
        </p:txBody>
      </p:sp>
      <p:pic>
        <p:nvPicPr>
          <p:cNvPr id="60" name="Picture 73" descr="sorbita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36687" y="4414837"/>
            <a:ext cx="3048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75" descr="porbita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60487" y="3649662"/>
            <a:ext cx="5143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61" descr="latex-image-1.pdf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4191000"/>
            <a:ext cx="444500" cy="215900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200" y="3581400"/>
            <a:ext cx="546100" cy="29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scillating Dipole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9329" y="2917899"/>
            <a:ext cx="3159642" cy="3159642"/>
          </a:xfrm>
          <a:prstGeom prst="rect">
            <a:avLst/>
          </a:prstGeom>
        </p:spPr>
      </p:pic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2514600" y="228600"/>
            <a:ext cx="4132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400" i="1" u="sng"/>
              <a:t>Light Emission from Magnets</a:t>
            </a:r>
            <a:endParaRPr lang="en-US" sz="2000" i="1" u="sng"/>
          </a:p>
        </p:txBody>
      </p:sp>
      <p:sp>
        <p:nvSpPr>
          <p:cNvPr id="24584" name="Text Box 29"/>
          <p:cNvSpPr txBox="1">
            <a:spLocks noChangeArrowheads="1"/>
          </p:cNvSpPr>
          <p:nvPr/>
        </p:nvSpPr>
        <p:spPr bwMode="auto">
          <a:xfrm>
            <a:off x="103832" y="914400"/>
            <a:ext cx="47199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D84DB"/>
                </a:solidFill>
              </a:rPr>
              <a:t>Maxwell</a:t>
            </a:r>
            <a:r>
              <a:rPr lang="ja-JP" altLang="en-US" sz="1800" dirty="0">
                <a:solidFill>
                  <a:srgbClr val="3D84DB"/>
                </a:solidFill>
              </a:rPr>
              <a:t>’</a:t>
            </a:r>
            <a:r>
              <a:rPr lang="en-US" altLang="ja-JP" sz="1800" dirty="0">
                <a:solidFill>
                  <a:srgbClr val="3D84DB"/>
                </a:solidFill>
              </a:rPr>
              <a:t>s Equations </a:t>
            </a:r>
            <a:r>
              <a:rPr lang="en-US" altLang="ja-JP" sz="1800" dirty="0">
                <a:solidFill>
                  <a:srgbClr val="5B98D2"/>
                </a:solidFill>
              </a:rPr>
              <a:t>couple</a:t>
            </a:r>
            <a:r>
              <a:rPr lang="en-US" altLang="ja-JP" sz="1800" dirty="0">
                <a:solidFill>
                  <a:srgbClr val="3D84DB"/>
                </a:solidFill>
              </a:rPr>
              <a:t> H and E fields..</a:t>
            </a:r>
            <a:endParaRPr lang="en-US" sz="1800" dirty="0">
              <a:solidFill>
                <a:srgbClr val="3D84DB"/>
              </a:solidFill>
            </a:endParaRPr>
          </a:p>
        </p:txBody>
      </p:sp>
      <p:sp>
        <p:nvSpPr>
          <p:cNvPr id="24585" name="AutoShape 30"/>
          <p:cNvSpPr>
            <a:spLocks noChangeArrowheads="1"/>
          </p:cNvSpPr>
          <p:nvPr/>
        </p:nvSpPr>
        <p:spPr bwMode="auto">
          <a:xfrm flipH="1">
            <a:off x="304800" y="2444750"/>
            <a:ext cx="2903538" cy="457200"/>
          </a:xfrm>
          <a:prstGeom prst="curvedUpArrow">
            <a:avLst>
              <a:gd name="adj1" fmla="val 72346"/>
              <a:gd name="adj2" fmla="val 205679"/>
              <a:gd name="adj3" fmla="val 29486"/>
            </a:avLst>
          </a:prstGeom>
          <a:solidFill>
            <a:srgbClr val="5B98D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AutoShape 31"/>
          <p:cNvSpPr>
            <a:spLocks noChangeArrowheads="1"/>
          </p:cNvSpPr>
          <p:nvPr/>
        </p:nvSpPr>
        <p:spPr bwMode="auto">
          <a:xfrm rot="903700" flipH="1" flipV="1">
            <a:off x="5280025" y="1400251"/>
            <a:ext cx="2620963" cy="412750"/>
          </a:xfrm>
          <a:prstGeom prst="curvedUpArrow">
            <a:avLst>
              <a:gd name="adj1" fmla="val 68909"/>
              <a:gd name="adj2" fmla="val 195909"/>
              <a:gd name="adj3" fmla="val 29486"/>
            </a:avLst>
          </a:prstGeom>
          <a:solidFill>
            <a:srgbClr val="5B98D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5867401" y="2057400"/>
            <a:ext cx="1693863" cy="2916238"/>
            <a:chOff x="3648" y="1440"/>
            <a:chExt cx="1455" cy="1837"/>
          </a:xfrm>
        </p:grpSpPr>
        <p:pic>
          <p:nvPicPr>
            <p:cNvPr id="24590" name="Picture 36" descr="”¼”g’·ƒ_ƒCƒ|[ƒ‹ƒAƒ“ƒeƒiã‚Ì“d‰×‚Ì“®‚«"/>
            <p:cNvPicPr>
              <a:picLocks noChangeAspect="1" noChangeArrowheads="1" noCrop="1"/>
            </p:cNvPicPr>
            <p:nvPr/>
          </p:nvPicPr>
          <p:blipFill>
            <a:blip r:embed="rId3" cstate="email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" y="2749"/>
              <a:ext cx="408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91" name="Oval 39"/>
            <p:cNvSpPr>
              <a:spLocks noChangeArrowheads="1"/>
            </p:cNvSpPr>
            <p:nvPr/>
          </p:nvSpPr>
          <p:spPr bwMode="auto">
            <a:xfrm>
              <a:off x="3648" y="1440"/>
              <a:ext cx="960" cy="528"/>
            </a:xfrm>
            <a:prstGeom prst="ellipse">
              <a:avLst/>
            </a:prstGeom>
            <a:noFill/>
            <a:ln w="12700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62012"/>
            <a:ext cx="3797300" cy="7493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1455340"/>
            <a:ext cx="1231900" cy="7112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0" y="2133600"/>
            <a:ext cx="3670300" cy="711200"/>
          </a:xfrm>
          <a:prstGeom prst="rect">
            <a:avLst/>
          </a:prstGeom>
        </p:spPr>
      </p:pic>
      <p:pic>
        <p:nvPicPr>
          <p:cNvPr id="24" name="Picture 1"/>
          <p:cNvPicPr>
            <a:picLocks noChangeAspect="1"/>
          </p:cNvPicPr>
          <p:nvPr/>
        </p:nvPicPr>
        <p:blipFill>
          <a:blip r:embed="rId7" cstate="email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10000"/>
            <a:ext cx="1884057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grayscl/>
          </a:blip>
          <a:stretch>
            <a:fillRect/>
          </a:stretch>
        </p:blipFill>
        <p:spPr>
          <a:xfrm rot="5400000">
            <a:off x="-23422" y="3681022"/>
            <a:ext cx="3098800" cy="2442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6400800"/>
            <a:ext cx="2074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in the Public Domain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5257800" y="3311150"/>
            <a:ext cx="2286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791200" y="6400800"/>
            <a:ext cx="28956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Courtesy of </a:t>
            </a:r>
            <a:r>
              <a:rPr lang="en-US" sz="9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Bala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 Krishna </a:t>
            </a:r>
            <a:r>
              <a:rPr lang="en-US" sz="9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Juluri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 and Sophocles </a:t>
            </a:r>
            <a:r>
              <a:rPr lang="en-US" sz="9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Orfanidis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. Used with permission.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4593" name="Text Box 37"/>
          <p:cNvSpPr txBox="1">
            <a:spLocks noChangeArrowheads="1"/>
          </p:cNvSpPr>
          <p:nvPr/>
        </p:nvSpPr>
        <p:spPr bwMode="auto">
          <a:xfrm>
            <a:off x="2362200" y="5759450"/>
            <a:ext cx="37496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Radiation was missing </a:t>
            </a:r>
            <a:endParaRPr lang="en-US" sz="1800" dirty="0" smtClean="0"/>
          </a:p>
          <a:p>
            <a:pPr eaLnBrk="1" hangingPunct="1"/>
            <a:r>
              <a:rPr lang="en-US" sz="1800" dirty="0" smtClean="0"/>
              <a:t>from </a:t>
            </a:r>
            <a:r>
              <a:rPr lang="en-US" sz="1800" dirty="0"/>
              <a:t>our quasi-static approximation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19800" y="5939135"/>
            <a:ext cx="2529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http://juluribk.com/2010/01/14/</a:t>
            </a:r>
          </a:p>
          <a:p>
            <a:r>
              <a:rPr lang="en-US" sz="1200" dirty="0" smtClean="0"/>
              <a:t>radiation-from-dipole/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ChangeArrowheads="1"/>
          </p:cNvSpPr>
          <p:nvPr/>
        </p:nvSpPr>
        <p:spPr bwMode="auto">
          <a:xfrm>
            <a:off x="2881313" y="228600"/>
            <a:ext cx="4132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400" i="1" u="sng"/>
              <a:t>Light Emission from Magnets</a:t>
            </a:r>
            <a:endParaRPr lang="en-US" sz="2000" i="1" u="sng"/>
          </a:p>
        </p:txBody>
      </p:sp>
      <p:graphicFrame>
        <p:nvGraphicFramePr>
          <p:cNvPr id="617478" name="Object 6"/>
          <p:cNvGraphicFramePr>
            <a:graphicFrameLocks noGrp="1" noChangeAspect="1"/>
          </p:cNvGraphicFramePr>
          <p:nvPr>
            <p:ph/>
          </p:nvPr>
        </p:nvGraphicFramePr>
        <p:xfrm>
          <a:off x="414338" y="3932238"/>
          <a:ext cx="3167062" cy="2925762"/>
        </p:xfrm>
        <a:graphic>
          <a:graphicData uri="http://schemas.openxmlformats.org/presentationml/2006/ole">
            <p:oleObj spid="_x0000_s25668" name="Image" r:id="rId5" imgW="6044444" imgH="6603175" progId="">
              <p:embed/>
            </p:oleObj>
          </a:graphicData>
        </a:graphic>
      </p:graphicFrame>
      <p:pic>
        <p:nvPicPr>
          <p:cNvPr id="25603" name="Picture 12" descr="nucspin1"/>
          <p:cNvPicPr>
            <a:picLocks noChangeAspect="1" noChangeArrowheads="1" noCrop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47913"/>
            <a:ext cx="444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Line 19"/>
          <p:cNvSpPr>
            <a:spLocks noChangeShapeType="1"/>
          </p:cNvSpPr>
          <p:nvPr/>
        </p:nvSpPr>
        <p:spPr bwMode="auto">
          <a:xfrm>
            <a:off x="1231900" y="1662113"/>
            <a:ext cx="1600200" cy="0"/>
          </a:xfrm>
          <a:prstGeom prst="line">
            <a:avLst/>
          </a:prstGeom>
          <a:noFill/>
          <a:ln w="28575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5" name="Line 20"/>
          <p:cNvSpPr>
            <a:spLocks noChangeShapeType="1"/>
          </p:cNvSpPr>
          <p:nvPr/>
        </p:nvSpPr>
        <p:spPr bwMode="auto">
          <a:xfrm>
            <a:off x="1231900" y="2652713"/>
            <a:ext cx="1600200" cy="0"/>
          </a:xfrm>
          <a:prstGeom prst="line">
            <a:avLst/>
          </a:prstGeom>
          <a:noFill/>
          <a:ln w="28575">
            <a:solidFill>
              <a:srgbClr val="5B98D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06" name="Picture 21" descr="nucspin1"/>
          <p:cNvPicPr>
            <a:picLocks noChangeAspect="1" noChangeArrowheads="1" noCrop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2984500" y="1281113"/>
            <a:ext cx="444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AutoShape 22"/>
          <p:cNvSpPr>
            <a:spLocks noChangeArrowheads="1"/>
          </p:cNvSpPr>
          <p:nvPr/>
        </p:nvSpPr>
        <p:spPr bwMode="auto">
          <a:xfrm>
            <a:off x="381000" y="1128713"/>
            <a:ext cx="685800" cy="2133600"/>
          </a:xfrm>
          <a:prstGeom prst="upArrow">
            <a:avLst>
              <a:gd name="adj1" fmla="val 50000"/>
              <a:gd name="adj2" fmla="val 77778"/>
            </a:avLst>
          </a:prstGeom>
          <a:solidFill>
            <a:srgbClr val="5B98D2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5608" name="Picture 2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2119313"/>
            <a:ext cx="4127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Line 25"/>
          <p:cNvSpPr>
            <a:spLocks noChangeShapeType="1"/>
          </p:cNvSpPr>
          <p:nvPr/>
        </p:nvSpPr>
        <p:spPr bwMode="auto">
          <a:xfrm>
            <a:off x="1981200" y="1662113"/>
            <a:ext cx="0" cy="990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10" name="Picture 2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43113"/>
            <a:ext cx="4445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Text Box 28"/>
          <p:cNvSpPr txBox="1">
            <a:spLocks noChangeArrowheads="1"/>
          </p:cNvSpPr>
          <p:nvPr/>
        </p:nvSpPr>
        <p:spPr bwMode="auto">
          <a:xfrm>
            <a:off x="25400" y="2438400"/>
            <a:ext cx="1422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/>
              <a:t>external field</a:t>
            </a:r>
          </a:p>
        </p:txBody>
      </p:sp>
      <p:sp>
        <p:nvSpPr>
          <p:cNvPr id="25612" name="Rectangle 29"/>
          <p:cNvSpPr>
            <a:spLocks noChangeArrowheads="1"/>
          </p:cNvSpPr>
          <p:nvPr/>
        </p:nvSpPr>
        <p:spPr bwMode="auto">
          <a:xfrm>
            <a:off x="2962275" y="914400"/>
            <a:ext cx="1374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high energy</a:t>
            </a:r>
          </a:p>
        </p:txBody>
      </p:sp>
      <p:sp>
        <p:nvSpPr>
          <p:cNvPr id="25613" name="Rectangle 30"/>
          <p:cNvSpPr>
            <a:spLocks noChangeArrowheads="1"/>
          </p:cNvSpPr>
          <p:nvPr/>
        </p:nvSpPr>
        <p:spPr bwMode="auto">
          <a:xfrm>
            <a:off x="3008313" y="3124200"/>
            <a:ext cx="1303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low energy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391025" y="914400"/>
            <a:ext cx="4683125" cy="2079625"/>
            <a:chOff x="2773" y="548"/>
            <a:chExt cx="3666" cy="1698"/>
          </a:xfrm>
        </p:grpSpPr>
        <p:pic>
          <p:nvPicPr>
            <p:cNvPr id="25620" name="Picture 16" descr="x-c-rf"/>
            <p:cNvPicPr>
              <a:picLocks noChangeAspect="1" noChangeArrowheads="1"/>
            </p:cNvPicPr>
            <p:nvPr/>
          </p:nvPicPr>
          <p:blipFill>
            <a:blip r:embed="rId9" cstate="print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3" y="662"/>
              <a:ext cx="419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1" name="Picture 18" descr="t2-5"/>
            <p:cNvPicPr>
              <a:picLocks noChangeAspect="1" noChangeArrowheads="1"/>
            </p:cNvPicPr>
            <p:nvPr/>
          </p:nvPicPr>
          <p:blipFill>
            <a:blip r:embed="rId10" cstate="print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2" y="548"/>
              <a:ext cx="1872" cy="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22" name="Rectangle 31"/>
            <p:cNvSpPr>
              <a:spLocks noChangeArrowheads="1"/>
            </p:cNvSpPr>
            <p:nvPr/>
          </p:nvSpPr>
          <p:spPr bwMode="auto">
            <a:xfrm>
              <a:off x="4406" y="548"/>
              <a:ext cx="2033" cy="404"/>
            </a:xfrm>
            <a:prstGeom prst="rect">
              <a:avLst/>
            </a:prstGeom>
            <a:solidFill>
              <a:srgbClr val="FFFFFF">
                <a:alpha val="3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Superposition state = oscillating magnet</a:t>
              </a:r>
            </a:p>
          </p:txBody>
        </p:sp>
        <p:sp>
          <p:nvSpPr>
            <p:cNvPr id="25623" name="Freeform 32"/>
            <p:cNvSpPr>
              <a:spLocks/>
            </p:cNvSpPr>
            <p:nvPr/>
          </p:nvSpPr>
          <p:spPr bwMode="auto">
            <a:xfrm rot="20904848" flipH="1">
              <a:off x="3109" y="1529"/>
              <a:ext cx="749" cy="237"/>
            </a:xfrm>
            <a:custGeom>
              <a:avLst/>
              <a:gdLst>
                <a:gd name="T0" fmla="*/ 0 w 973"/>
                <a:gd name="T1" fmla="*/ 380 h 184"/>
                <a:gd name="T2" fmla="*/ 13 w 973"/>
                <a:gd name="T3" fmla="*/ 299 h 184"/>
                <a:gd name="T4" fmla="*/ 28 w 973"/>
                <a:gd name="T5" fmla="*/ 638 h 184"/>
                <a:gd name="T6" fmla="*/ 48 w 973"/>
                <a:gd name="T7" fmla="*/ 117 h 184"/>
                <a:gd name="T8" fmla="*/ 71 w 973"/>
                <a:gd name="T9" fmla="*/ 823 h 184"/>
                <a:gd name="T10" fmla="*/ 86 w 973"/>
                <a:gd name="T11" fmla="*/ 1 h 184"/>
                <a:gd name="T12" fmla="*/ 108 w 973"/>
                <a:gd name="T13" fmla="*/ 787 h 184"/>
                <a:gd name="T14" fmla="*/ 123 w 973"/>
                <a:gd name="T15" fmla="*/ 82 h 184"/>
                <a:gd name="T16" fmla="*/ 142 w 973"/>
                <a:gd name="T17" fmla="*/ 638 h 184"/>
                <a:gd name="T18" fmla="*/ 159 w 973"/>
                <a:gd name="T19" fmla="*/ 335 h 184"/>
                <a:gd name="T20" fmla="*/ 176 w 973"/>
                <a:gd name="T21" fmla="*/ 563 h 184"/>
                <a:gd name="T22" fmla="*/ 191 w 973"/>
                <a:gd name="T23" fmla="*/ 455 h 184"/>
                <a:gd name="T24" fmla="*/ 202 w 973"/>
                <a:gd name="T25" fmla="*/ 489 h 1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73"/>
                <a:gd name="T40" fmla="*/ 0 h 184"/>
                <a:gd name="T41" fmla="*/ 973 w 973"/>
                <a:gd name="T42" fmla="*/ 184 h 1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73" h="184">
                  <a:moveTo>
                    <a:pt x="0" y="83"/>
                  </a:moveTo>
                  <a:cubicBezTo>
                    <a:pt x="21" y="70"/>
                    <a:pt x="42" y="57"/>
                    <a:pt x="65" y="66"/>
                  </a:cubicBezTo>
                  <a:cubicBezTo>
                    <a:pt x="88" y="75"/>
                    <a:pt x="110" y="146"/>
                    <a:pt x="138" y="139"/>
                  </a:cubicBezTo>
                  <a:cubicBezTo>
                    <a:pt x="166" y="132"/>
                    <a:pt x="201" y="19"/>
                    <a:pt x="235" y="26"/>
                  </a:cubicBezTo>
                  <a:cubicBezTo>
                    <a:pt x="269" y="33"/>
                    <a:pt x="311" y="184"/>
                    <a:pt x="341" y="180"/>
                  </a:cubicBezTo>
                  <a:cubicBezTo>
                    <a:pt x="371" y="176"/>
                    <a:pt x="384" y="2"/>
                    <a:pt x="414" y="1"/>
                  </a:cubicBezTo>
                  <a:cubicBezTo>
                    <a:pt x="444" y="0"/>
                    <a:pt x="489" y="169"/>
                    <a:pt x="519" y="172"/>
                  </a:cubicBezTo>
                  <a:cubicBezTo>
                    <a:pt x="549" y="175"/>
                    <a:pt x="565" y="23"/>
                    <a:pt x="592" y="18"/>
                  </a:cubicBezTo>
                  <a:cubicBezTo>
                    <a:pt x="619" y="13"/>
                    <a:pt x="653" y="130"/>
                    <a:pt x="681" y="139"/>
                  </a:cubicBezTo>
                  <a:cubicBezTo>
                    <a:pt x="709" y="148"/>
                    <a:pt x="735" y="77"/>
                    <a:pt x="762" y="74"/>
                  </a:cubicBezTo>
                  <a:cubicBezTo>
                    <a:pt x="789" y="71"/>
                    <a:pt x="818" y="119"/>
                    <a:pt x="844" y="123"/>
                  </a:cubicBezTo>
                  <a:cubicBezTo>
                    <a:pt x="870" y="127"/>
                    <a:pt x="896" y="102"/>
                    <a:pt x="917" y="99"/>
                  </a:cubicBezTo>
                  <a:cubicBezTo>
                    <a:pt x="938" y="96"/>
                    <a:pt x="955" y="101"/>
                    <a:pt x="973" y="107"/>
                  </a:cubicBezTo>
                </a:path>
              </a:pathLst>
            </a:custGeom>
            <a:noFill/>
            <a:ln w="28575">
              <a:solidFill>
                <a:srgbClr val="5B98D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615" name="Picture 2" descr="MRImachine.jpg"/>
          <p:cNvPicPr>
            <a:picLocks noChangeAspect="1"/>
          </p:cNvPicPr>
          <p:nvPr/>
        </p:nvPicPr>
        <p:blipFill>
          <a:blip r:embed="rId11" cstate="email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0400" y="3352800"/>
            <a:ext cx="4673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3" descr="MRI1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253038"/>
            <a:ext cx="21272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Picture 4" descr="MRI2.gif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8400" y="2819400"/>
            <a:ext cx="1625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9" name="TextBox 6"/>
          <p:cNvSpPr txBox="1">
            <a:spLocks noChangeArrowheads="1"/>
          </p:cNvSpPr>
          <p:nvPr/>
        </p:nvSpPr>
        <p:spPr bwMode="auto">
          <a:xfrm>
            <a:off x="7007225" y="6581775"/>
            <a:ext cx="213677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Images in the Public Domain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7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139825" y="2133600"/>
            <a:ext cx="6632575" cy="4010025"/>
            <a:chOff x="718" y="1344"/>
            <a:chExt cx="4178" cy="2526"/>
          </a:xfrm>
        </p:grpSpPr>
        <p:pic>
          <p:nvPicPr>
            <p:cNvPr id="26645" name="Picture 23" descr="forced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98" y="1833"/>
              <a:ext cx="2448" cy="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6" name="Text Box 42"/>
            <p:cNvSpPr txBox="1">
              <a:spLocks noChangeArrowheads="1"/>
            </p:cNvSpPr>
            <p:nvPr/>
          </p:nvSpPr>
          <p:spPr bwMode="auto">
            <a:xfrm>
              <a:off x="718" y="3120"/>
              <a:ext cx="4178" cy="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b="1"/>
                <a:t>Classical</a:t>
              </a:r>
              <a:r>
                <a:rPr lang="en-US" sz="1800"/>
                <a:t>:  Oscillating electric field drives charge oscillation</a:t>
              </a:r>
            </a:p>
            <a:p>
              <a:pPr algn="l" eaLnBrk="1" hangingPunct="1"/>
              <a:r>
                <a:rPr lang="en-US" sz="1800"/>
                <a:t/>
              </a:r>
              <a:br>
                <a:rPr lang="en-US" sz="1800"/>
              </a:br>
              <a:r>
                <a:rPr lang="en-US" sz="1800" b="1"/>
                <a:t>Quantum</a:t>
              </a:r>
              <a:r>
                <a:rPr lang="en-US" sz="1800"/>
                <a:t>: Electric field creates superposition of energy states </a:t>
              </a:r>
            </a:p>
            <a:p>
              <a:pPr algn="l" eaLnBrk="1" hangingPunct="1"/>
              <a:r>
                <a:rPr lang="en-US" sz="1800"/>
                <a:t>		– which have an oscillating charge density</a:t>
              </a:r>
            </a:p>
          </p:txBody>
        </p:sp>
      </p:grp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438400" y="342900"/>
            <a:ext cx="441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400" i="1" u="sng"/>
              <a:t>Solar Cells and Photodetectors</a:t>
            </a:r>
            <a:endParaRPr lang="en-US" sz="2000" i="1" u="sng"/>
          </a:p>
        </p:txBody>
      </p:sp>
      <p:sp>
        <p:nvSpPr>
          <p:cNvPr id="26642" name="Text Box 40"/>
          <p:cNvSpPr txBox="1">
            <a:spLocks noChangeArrowheads="1"/>
          </p:cNvSpPr>
          <p:nvPr/>
        </p:nvSpPr>
        <p:spPr bwMode="auto">
          <a:xfrm>
            <a:off x="3389313" y="2952750"/>
            <a:ext cx="1349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/>
              <a:t>Emission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438400" y="1905000"/>
            <a:ext cx="3124200" cy="1676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pic>
        <p:nvPicPr>
          <p:cNvPr id="43" name="Picture 42" descr="GaussianDist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5312" y="788987"/>
            <a:ext cx="2438400" cy="3155576"/>
          </a:xfrm>
          <a:prstGeom prst="rect">
            <a:avLst/>
          </a:prstGeom>
        </p:spPr>
      </p:pic>
      <p:sp>
        <p:nvSpPr>
          <p:cNvPr id="44" name="Line 21"/>
          <p:cNvSpPr>
            <a:spLocks noChangeShapeType="1"/>
          </p:cNvSpPr>
          <p:nvPr/>
        </p:nvSpPr>
        <p:spPr bwMode="auto">
          <a:xfrm>
            <a:off x="3162300" y="1690687"/>
            <a:ext cx="2611437" cy="0"/>
          </a:xfrm>
          <a:prstGeom prst="line">
            <a:avLst/>
          </a:prstGeom>
          <a:noFill/>
          <a:ln w="12700">
            <a:solidFill>
              <a:srgbClr val="5B98D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" name="Line 22"/>
          <p:cNvSpPr>
            <a:spLocks noChangeShapeType="1"/>
          </p:cNvSpPr>
          <p:nvPr/>
        </p:nvSpPr>
        <p:spPr bwMode="auto">
          <a:xfrm>
            <a:off x="4408487" y="1674812"/>
            <a:ext cx="0" cy="1958975"/>
          </a:xfrm>
          <a:prstGeom prst="line">
            <a:avLst/>
          </a:prstGeom>
          <a:noFill/>
          <a:ln w="12700">
            <a:solidFill>
              <a:srgbClr val="5B98D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" name="Freeform 23"/>
          <p:cNvSpPr>
            <a:spLocks/>
          </p:cNvSpPr>
          <p:nvPr/>
        </p:nvSpPr>
        <p:spPr bwMode="auto">
          <a:xfrm>
            <a:off x="3208337" y="1890712"/>
            <a:ext cx="1095375" cy="1644650"/>
          </a:xfrm>
          <a:custGeom>
            <a:avLst/>
            <a:gdLst>
              <a:gd name="T0" fmla="*/ 0 w 592"/>
              <a:gd name="T1" fmla="*/ 0 h 803"/>
              <a:gd name="T2" fmla="*/ 764172 w 592"/>
              <a:gd name="T3" fmla="*/ 348182 h 803"/>
              <a:gd name="T4" fmla="*/ 1095375 w 592"/>
              <a:gd name="T5" fmla="*/ 1644650 h 803"/>
              <a:gd name="T6" fmla="*/ 0 60000 65536"/>
              <a:gd name="T7" fmla="*/ 0 60000 65536"/>
              <a:gd name="T8" fmla="*/ 0 60000 65536"/>
              <a:gd name="T9" fmla="*/ 0 w 592"/>
              <a:gd name="T10" fmla="*/ 0 h 803"/>
              <a:gd name="T11" fmla="*/ 592 w 592"/>
              <a:gd name="T12" fmla="*/ 803 h 8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803">
                <a:moveTo>
                  <a:pt x="0" y="0"/>
                </a:moveTo>
                <a:cubicBezTo>
                  <a:pt x="157" y="18"/>
                  <a:pt x="314" y="36"/>
                  <a:pt x="413" y="170"/>
                </a:cubicBezTo>
                <a:cubicBezTo>
                  <a:pt x="512" y="304"/>
                  <a:pt x="552" y="553"/>
                  <a:pt x="592" y="803"/>
                </a:cubicBezTo>
              </a:path>
            </a:pathLst>
          </a:custGeom>
          <a:noFill/>
          <a:ln w="12700">
            <a:solidFill>
              <a:srgbClr val="5B98D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Freeform 24"/>
          <p:cNvSpPr>
            <a:spLocks/>
          </p:cNvSpPr>
          <p:nvPr/>
        </p:nvSpPr>
        <p:spPr bwMode="auto">
          <a:xfrm flipH="1">
            <a:off x="4495800" y="1905000"/>
            <a:ext cx="1093787" cy="1644650"/>
          </a:xfrm>
          <a:custGeom>
            <a:avLst/>
            <a:gdLst>
              <a:gd name="T0" fmla="*/ 0 w 592"/>
              <a:gd name="T1" fmla="*/ 0 h 803"/>
              <a:gd name="T2" fmla="*/ 763064 w 592"/>
              <a:gd name="T3" fmla="*/ 348182 h 803"/>
              <a:gd name="T4" fmla="*/ 1093787 w 592"/>
              <a:gd name="T5" fmla="*/ 1644650 h 803"/>
              <a:gd name="T6" fmla="*/ 0 60000 65536"/>
              <a:gd name="T7" fmla="*/ 0 60000 65536"/>
              <a:gd name="T8" fmla="*/ 0 60000 65536"/>
              <a:gd name="T9" fmla="*/ 0 w 592"/>
              <a:gd name="T10" fmla="*/ 0 h 803"/>
              <a:gd name="T11" fmla="*/ 592 w 592"/>
              <a:gd name="T12" fmla="*/ 803 h 8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803">
                <a:moveTo>
                  <a:pt x="0" y="0"/>
                </a:moveTo>
                <a:cubicBezTo>
                  <a:pt x="157" y="18"/>
                  <a:pt x="314" y="36"/>
                  <a:pt x="413" y="170"/>
                </a:cubicBezTo>
                <a:cubicBezTo>
                  <a:pt x="512" y="304"/>
                  <a:pt x="552" y="553"/>
                  <a:pt x="592" y="803"/>
                </a:cubicBezTo>
              </a:path>
            </a:pathLst>
          </a:custGeom>
          <a:noFill/>
          <a:ln w="12700">
            <a:solidFill>
              <a:srgbClr val="5B98D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Line 25"/>
          <p:cNvSpPr>
            <a:spLocks noChangeShapeType="1"/>
          </p:cNvSpPr>
          <p:nvPr/>
        </p:nvSpPr>
        <p:spPr bwMode="auto">
          <a:xfrm>
            <a:off x="3508375" y="3352800"/>
            <a:ext cx="1951037" cy="0"/>
          </a:xfrm>
          <a:prstGeom prst="line">
            <a:avLst/>
          </a:prstGeom>
          <a:noFill/>
          <a:ln w="12700">
            <a:solidFill>
              <a:srgbClr val="5B98D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" name="Line 26"/>
          <p:cNvSpPr>
            <a:spLocks noChangeShapeType="1"/>
          </p:cNvSpPr>
          <p:nvPr/>
        </p:nvSpPr>
        <p:spPr bwMode="auto">
          <a:xfrm>
            <a:off x="3489325" y="2767012"/>
            <a:ext cx="1951037" cy="0"/>
          </a:xfrm>
          <a:prstGeom prst="line">
            <a:avLst/>
          </a:prstGeom>
          <a:noFill/>
          <a:ln w="12700">
            <a:solidFill>
              <a:srgbClr val="5B98D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" name="Text Box 27"/>
          <p:cNvSpPr txBox="1">
            <a:spLocks noChangeArrowheads="1"/>
          </p:cNvSpPr>
          <p:nvPr/>
        </p:nvSpPr>
        <p:spPr bwMode="auto">
          <a:xfrm>
            <a:off x="2830512" y="2236787"/>
            <a:ext cx="915987" cy="121761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lnSpc>
                <a:spcPct val="180000"/>
              </a:lnSpc>
              <a:spcBef>
                <a:spcPct val="50000"/>
              </a:spcBef>
            </a:pPr>
            <a:r>
              <a:rPr lang="en-US"/>
              <a:t>2p</a:t>
            </a:r>
          </a:p>
          <a:p>
            <a:pPr algn="l" eaLnBrk="0" hangingPunct="0">
              <a:lnSpc>
                <a:spcPct val="180000"/>
              </a:lnSpc>
              <a:spcBef>
                <a:spcPct val="50000"/>
              </a:spcBef>
            </a:pPr>
            <a:r>
              <a:rPr lang="en-US"/>
              <a:t>1s</a:t>
            </a:r>
          </a:p>
        </p:txBody>
      </p:sp>
      <p:sp>
        <p:nvSpPr>
          <p:cNvPr id="51" name="Line 28"/>
          <p:cNvSpPr>
            <a:spLocks noChangeShapeType="1"/>
          </p:cNvSpPr>
          <p:nvPr/>
        </p:nvSpPr>
        <p:spPr bwMode="auto">
          <a:xfrm flipV="1">
            <a:off x="2754312" y="2693987"/>
            <a:ext cx="0" cy="631825"/>
          </a:xfrm>
          <a:prstGeom prst="line">
            <a:avLst/>
          </a:prstGeom>
          <a:noFill/>
          <a:ln w="12700">
            <a:solidFill>
              <a:srgbClr val="4F81BD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52" name="Group 30"/>
          <p:cNvGrpSpPr>
            <a:grpSpLocks/>
          </p:cNvGrpSpPr>
          <p:nvPr/>
        </p:nvGrpSpPr>
        <p:grpSpPr bwMode="auto">
          <a:xfrm>
            <a:off x="4872037" y="2778125"/>
            <a:ext cx="153988" cy="614362"/>
            <a:chOff x="2641" y="1493"/>
            <a:chExt cx="83" cy="300"/>
          </a:xfrm>
        </p:grpSpPr>
        <p:sp>
          <p:nvSpPr>
            <p:cNvPr id="53" name="Oval 31"/>
            <p:cNvSpPr>
              <a:spLocks noChangeArrowheads="1"/>
            </p:cNvSpPr>
            <p:nvPr/>
          </p:nvSpPr>
          <p:spPr bwMode="auto">
            <a:xfrm>
              <a:off x="2641" y="1493"/>
              <a:ext cx="57" cy="57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rgbClr val="5B98D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Freeform 32"/>
            <p:cNvSpPr>
              <a:spLocks/>
            </p:cNvSpPr>
            <p:nvPr/>
          </p:nvSpPr>
          <p:spPr bwMode="auto">
            <a:xfrm>
              <a:off x="2657" y="1533"/>
              <a:ext cx="67" cy="260"/>
            </a:xfrm>
            <a:custGeom>
              <a:avLst/>
              <a:gdLst>
                <a:gd name="T0" fmla="*/ 9 w 67"/>
                <a:gd name="T1" fmla="*/ 0 h 260"/>
                <a:gd name="T2" fmla="*/ 65 w 67"/>
                <a:gd name="T3" fmla="*/ 138 h 260"/>
                <a:gd name="T4" fmla="*/ 0 w 67"/>
                <a:gd name="T5" fmla="*/ 260 h 260"/>
                <a:gd name="T6" fmla="*/ 0 60000 65536"/>
                <a:gd name="T7" fmla="*/ 0 60000 65536"/>
                <a:gd name="T8" fmla="*/ 0 60000 65536"/>
                <a:gd name="T9" fmla="*/ 0 w 67"/>
                <a:gd name="T10" fmla="*/ 0 h 260"/>
                <a:gd name="T11" fmla="*/ 67 w 67"/>
                <a:gd name="T12" fmla="*/ 260 h 2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" h="260">
                  <a:moveTo>
                    <a:pt x="9" y="0"/>
                  </a:moveTo>
                  <a:cubicBezTo>
                    <a:pt x="38" y="47"/>
                    <a:pt x="67" y="95"/>
                    <a:pt x="65" y="138"/>
                  </a:cubicBezTo>
                  <a:cubicBezTo>
                    <a:pt x="63" y="181"/>
                    <a:pt x="31" y="220"/>
                    <a:pt x="0" y="260"/>
                  </a:cubicBezTo>
                </a:path>
              </a:pathLst>
            </a:custGeom>
            <a:noFill/>
            <a:ln w="12700">
              <a:solidFill>
                <a:srgbClr val="5B98D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" name="Text Box 34"/>
          <p:cNvSpPr txBox="1">
            <a:spLocks noChangeArrowheads="1"/>
          </p:cNvSpPr>
          <p:nvPr/>
        </p:nvSpPr>
        <p:spPr bwMode="auto">
          <a:xfrm>
            <a:off x="5116512" y="3851275"/>
            <a:ext cx="1109663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/>
              <a:t>photon</a:t>
            </a:r>
          </a:p>
        </p:txBody>
      </p:sp>
      <p:sp>
        <p:nvSpPr>
          <p:cNvPr id="56" name="Text Box 35"/>
          <p:cNvSpPr txBox="1">
            <a:spLocks noChangeArrowheads="1"/>
          </p:cNvSpPr>
          <p:nvPr/>
        </p:nvSpPr>
        <p:spPr bwMode="auto">
          <a:xfrm>
            <a:off x="5795962" y="1465262"/>
            <a:ext cx="4508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/>
              <a:t>r</a:t>
            </a:r>
          </a:p>
        </p:txBody>
      </p:sp>
      <p:pic>
        <p:nvPicPr>
          <p:cNvPr id="57" name="Picture 73" descr="sorbit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599" y="3146424"/>
            <a:ext cx="3048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75" descr="porbit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399" y="2381249"/>
            <a:ext cx="5143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58" descr="latex-image-1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0912" y="2922587"/>
            <a:ext cx="444500" cy="215900"/>
          </a:xfrm>
          <a:prstGeom prst="rect">
            <a:avLst/>
          </a:prstGeom>
        </p:spPr>
      </p:pic>
      <p:pic>
        <p:nvPicPr>
          <p:cNvPr id="60" name="Picture 59" descr="latex-image-1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4112" y="2312987"/>
            <a:ext cx="546100" cy="29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00"/>
  <p:tag name="DEFAULTHEIGHT" val="43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_i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BITMAPFORMAT" val="pngmono"/>
  <p:tag name="DEBUGINTERACTIVE" val="True"/>
  <p:tag name="ORIGWIDTH" val="18"/>
  <p:tag name="PICTUREFILESIZE" val="62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_r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BITMAPFORMAT" val="pngmono"/>
  <p:tag name="DEBUGINTERACTIVE" val="True"/>
  <p:tag name="ORIGWIDTH" val="21"/>
  <p:tag name="PICTUREFILESIZE" val="60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_r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BITMAPFORMAT" val="pngmono"/>
  <p:tag name="DEBUGINTERACTIVE" val="True"/>
  <p:tag name="ORIGWIDTH" val="21"/>
  <p:tag name="PICTUREFILESIZE" val="60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epsilon_r(\omega) = 1-\frac{ \omega_p^2}{ \omega^2- j\omega \gamma}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205.875"/>
  <p:tag name="PICTUREFILESIZE" val="53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E_2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5"/>
  <p:tag name="PICTUREFILESIZE" val="75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E_1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5"/>
  <p:tag name="PICTUREFILESIZE" val="55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B_o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24"/>
  <p:tag name="PICTUREFILESIZE" val="72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bar \omega&#10; 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00"/>
  <p:tag name="BOXFONT" val="10"/>
  <p:tag name="BOXWRAP" val="False"/>
  <p:tag name="WORKAROUNDTRANSPARENCYBUG" val="False"/>
  <p:tag name="ALLOWFONTSUBSTITUTION" val="False"/>
  <p:tag name="BITMAPFORMAT" val="pngmono"/>
  <p:tag name="ORIGWIDTH" val="25.875"/>
  <p:tag name="PICTUREFILESIZE" val="7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theta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10"/>
  <p:tag name="PICTUREFILESIZE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_1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53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_2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2.875"/>
  <p:tag name="PICTUREFILESIZE" val="74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n_2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433"/>
  <p:tag name="BOXFONT" val="10"/>
  <p:tag name="BOXWRAP" val="False"/>
  <p:tag name="WORKAROUNDTRANSPARENCYBUG" val="False"/>
  <p:tag name="ALLOWFONTSUBSTITUTION" val="False"/>
  <p:tag name="BITMAPFORMAT" val="pngmono"/>
  <p:tag name="ORIGWIDTH" val="22.875"/>
  <p:tag name="PICTUREFILESIZE" val="745"/>
</p:tagLst>
</file>

<file path=ppt/theme/theme1.xml><?xml version="1.0" encoding="utf-8"?>
<a:theme xmlns:a="http://schemas.openxmlformats.org/drawingml/2006/main" name="Default Design">
  <a:themeElements>
    <a:clrScheme name="Custom 3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lg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38167</TotalTime>
  <Words>785</Words>
  <Application>Microsoft Office PowerPoint</Application>
  <PresentationFormat>On-screen Show (4:3)</PresentationFormat>
  <Paragraphs>257</Paragraphs>
  <Slides>23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Default Design</vt:lpstr>
      <vt:lpstr>Image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MIT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Rajeev Ram</dc:creator>
  <cp:lastModifiedBy>Janet Chuang</cp:lastModifiedBy>
  <cp:revision>460</cp:revision>
  <cp:lastPrinted>2012-12-19T11:59:48Z</cp:lastPrinted>
  <dcterms:created xsi:type="dcterms:W3CDTF">2010-12-07T07:13:50Z</dcterms:created>
  <dcterms:modified xsi:type="dcterms:W3CDTF">2013-01-16T20:47:56Z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11359749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D5.0.8</vt:lpwstr>
  </property>
</Properties>
</file>